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15138" cy="99425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FF"/>
    <a:srgbClr val="FF9900"/>
    <a:srgbClr val="0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60800" y="0"/>
            <a:ext cx="2952750" cy="496888"/>
          </a:xfrm>
          <a:prstGeom prst="rect">
            <a:avLst/>
          </a:prstGeom>
        </p:spPr>
        <p:txBody>
          <a:bodyPr vert="horz" lIns="91440" tIns="45720" rIns="91440" bIns="45720" rtlCol="0"/>
          <a:lstStyle>
            <a:lvl1pPr algn="r">
              <a:defRPr sz="1200"/>
            </a:lvl1pPr>
          </a:lstStyle>
          <a:p>
            <a:fld id="{D8089B57-91A1-47E4-A416-84E8939476D5}" type="datetimeFigureOut">
              <a:rPr lang="zh-TW" altLang="en-US" smtClean="0"/>
              <a:pPr/>
              <a:t>2019/5/10</a:t>
            </a:fld>
            <a:endParaRPr lang="zh-TW" altLang="en-US"/>
          </a:p>
        </p:txBody>
      </p:sp>
      <p:sp>
        <p:nvSpPr>
          <p:cNvPr id="4" name="頁尾版面配置區 3"/>
          <p:cNvSpPr>
            <a:spLocks noGrp="1"/>
          </p:cNvSpPr>
          <p:nvPr>
            <p:ph type="ftr" sz="quarter" idx="2"/>
          </p:nvPr>
        </p:nvSpPr>
        <p:spPr>
          <a:xfrm>
            <a:off x="0" y="9444038"/>
            <a:ext cx="295275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60800" y="9444038"/>
            <a:ext cx="2952750" cy="496887"/>
          </a:xfrm>
          <a:prstGeom prst="rect">
            <a:avLst/>
          </a:prstGeom>
        </p:spPr>
        <p:txBody>
          <a:bodyPr vert="horz" lIns="91440" tIns="45720" rIns="91440" bIns="45720" rtlCol="0" anchor="b"/>
          <a:lstStyle>
            <a:lvl1pPr algn="r">
              <a:defRPr sz="1200"/>
            </a:lvl1pPr>
          </a:lstStyle>
          <a:p>
            <a:fld id="{903185FD-A30E-4929-B78C-CF012DE1A1FF}" type="slidenum">
              <a:rPr lang="zh-TW" altLang="en-US" smtClean="0"/>
              <a:pPr/>
              <a:t>‹#›</a:t>
            </a:fld>
            <a:endParaRPr lang="zh-TW" altLang="en-US"/>
          </a:p>
        </p:txBody>
      </p:sp>
    </p:spTree>
    <p:extLst>
      <p:ext uri="{BB962C8B-B14F-4D97-AF65-F5344CB8AC3E}">
        <p14:creationId xmlns:p14="http://schemas.microsoft.com/office/powerpoint/2010/main" val="2000704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5275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60800" y="0"/>
            <a:ext cx="2952750" cy="496888"/>
          </a:xfrm>
          <a:prstGeom prst="rect">
            <a:avLst/>
          </a:prstGeom>
        </p:spPr>
        <p:txBody>
          <a:bodyPr vert="horz" lIns="91440" tIns="45720" rIns="91440" bIns="45720" rtlCol="0"/>
          <a:lstStyle>
            <a:lvl1pPr algn="r">
              <a:defRPr sz="1200"/>
            </a:lvl1pPr>
          </a:lstStyle>
          <a:p>
            <a:fld id="{7E68379A-9FD1-4103-A2B0-593C7E35E2D1}" type="datetimeFigureOut">
              <a:rPr lang="zh-TW" altLang="en-US" smtClean="0"/>
              <a:t>2019/5/10</a:t>
            </a:fld>
            <a:endParaRPr lang="zh-TW" altLang="en-US"/>
          </a:p>
        </p:txBody>
      </p:sp>
      <p:sp>
        <p:nvSpPr>
          <p:cNvPr id="4" name="投影片圖像版面配置區 3"/>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22813"/>
            <a:ext cx="5453062" cy="4473575"/>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60800" y="9444038"/>
            <a:ext cx="2952750" cy="496887"/>
          </a:xfrm>
          <a:prstGeom prst="rect">
            <a:avLst/>
          </a:prstGeom>
        </p:spPr>
        <p:txBody>
          <a:bodyPr vert="horz" lIns="91440" tIns="45720" rIns="91440" bIns="45720" rtlCol="0" anchor="b"/>
          <a:lstStyle>
            <a:lvl1pPr algn="r">
              <a:defRPr sz="1200"/>
            </a:lvl1pPr>
          </a:lstStyle>
          <a:p>
            <a:fld id="{620CDD6A-A2EC-482B-9641-6CFBDFF3D470}" type="slidenum">
              <a:rPr lang="zh-TW" altLang="en-US" smtClean="0"/>
              <a:t>‹#›</a:t>
            </a:fld>
            <a:endParaRPr lang="zh-TW" altLang="en-US"/>
          </a:p>
        </p:txBody>
      </p:sp>
    </p:spTree>
    <p:extLst>
      <p:ext uri="{BB962C8B-B14F-4D97-AF65-F5344CB8AC3E}">
        <p14:creationId xmlns:p14="http://schemas.microsoft.com/office/powerpoint/2010/main" val="348737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9C28014-A17E-44AC-8BB7-98A8E05835DC}" type="datetime1">
              <a:rPr lang="zh-TW" altLang="en-US" smtClean="0"/>
              <a:t>2019/5/10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7E83FF5-D98D-4531-83C0-B3E8467921FF}" type="datetime1">
              <a:rPr lang="zh-TW" altLang="en-US" smtClean="0"/>
              <a:t>2019/5/10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A5AA10F-C1F2-4E03-800C-7E696401EF21}" type="datetime1">
              <a:rPr lang="zh-TW" altLang="en-US" smtClean="0"/>
              <a:t>2019/5/10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日期版面配置區 3"/>
          <p:cNvSpPr>
            <a:spLocks noGrp="1"/>
          </p:cNvSpPr>
          <p:nvPr>
            <p:ph type="dt" sz="half" idx="10"/>
          </p:nvPr>
        </p:nvSpPr>
        <p:spPr/>
        <p:txBody>
          <a:bodyPr/>
          <a:lstStyle/>
          <a:p>
            <a:fld id="{7541EE6A-46C2-424A-8439-F4CA7CB0CD93}" type="datetime1">
              <a:rPr lang="zh-TW" altLang="en-US" smtClean="0"/>
              <a:t>2019/5/10</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1B28A32D-7DD9-4621-9E27-094577B52E47}" type="slidenum">
              <a:rPr lang="zh-TW" altLang="en-US" smtClean="0"/>
              <a:pPr/>
              <a:t>‹#›</a:t>
            </a:fld>
            <a:endParaRPr lang="zh-TW" altLang="en-US"/>
          </a:p>
        </p:txBody>
      </p:sp>
      <p:pic>
        <p:nvPicPr>
          <p:cNvPr id="10" name="圖片 9" descr="ndhu_logo.jpg"/>
          <p:cNvPicPr>
            <a:picLocks noChangeAspect="1"/>
          </p:cNvPicPr>
          <p:nvPr userDrawn="1"/>
        </p:nvPicPr>
        <p:blipFill>
          <a:blip r:embed="rId2" cstate="print">
            <a:lum/>
          </a:blip>
          <a:stretch>
            <a:fillRect/>
          </a:stretch>
        </p:blipFill>
        <p:spPr>
          <a:xfrm>
            <a:off x="107504" y="6237312"/>
            <a:ext cx="432048" cy="432048"/>
          </a:xfrm>
          <a:prstGeom prst="rect">
            <a:avLst/>
          </a:prstGeom>
          <a:noFill/>
        </p:spPr>
      </p:pic>
      <p:sp>
        <p:nvSpPr>
          <p:cNvPr id="11" name="矩形 10"/>
          <p:cNvSpPr/>
          <p:nvPr userDrawn="1"/>
        </p:nvSpPr>
        <p:spPr>
          <a:xfrm>
            <a:off x="251520" y="1268760"/>
            <a:ext cx="8640960" cy="7200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535CAC4-3330-41D1-9AE1-A89FC308E98A}" type="datetime1">
              <a:rPr lang="zh-TW" altLang="en-US" smtClean="0"/>
              <a:t>2019/5/10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A59D467-9BB9-45ED-913B-7C9A71A509EE}" type="datetime1">
              <a:rPr lang="zh-TW" altLang="en-US" smtClean="0"/>
              <a:t>2019/5/10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B3EE1B1-3E3C-419A-A6AD-00E5F0E7B84F}" type="datetime1">
              <a:rPr lang="zh-TW" altLang="en-US" smtClean="0"/>
              <a:t>2019/5/10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2E6E7FA-D3AE-43BA-B7EE-5EAE8181004E}" type="datetime1">
              <a:rPr lang="zh-TW" altLang="en-US" smtClean="0"/>
              <a:t>2019/5/10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CE04AA0-ED20-4E1B-96BC-EA3478B80A18}" type="datetime1">
              <a:rPr lang="zh-TW" altLang="en-US" smtClean="0"/>
              <a:t>2019/5/10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324374E-B810-4559-AB71-536A87E0D378}" type="datetime1">
              <a:rPr lang="zh-TW" altLang="en-US" smtClean="0"/>
              <a:t>2019/5/10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31EA2DD-D0D0-4298-8269-65D212680063}" type="datetime1">
              <a:rPr lang="zh-TW" altLang="en-US" smtClean="0"/>
              <a:t>2019/5/10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B28A32D-7DD9-4621-9E27-094577B52E47}"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73208-A787-4206-9C1B-DB382F8264B3}" type="datetime1">
              <a:rPr lang="zh-TW" altLang="en-US" smtClean="0"/>
              <a:t>2019/5/10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8A32D-7DD9-4621-9E27-094577B52E47}" type="slidenum">
              <a:rPr lang="zh-TW" altLang="en-US" smtClean="0"/>
              <a:pPr/>
              <a:t>‹#›</a:t>
            </a:fld>
            <a:endParaRPr lang="zh-TW" altLang="en-US"/>
          </a:p>
        </p:txBody>
      </p:sp>
      <p:pic>
        <p:nvPicPr>
          <p:cNvPr id="9" name="圖片 8" descr="ndhu_logo.jpg"/>
          <p:cNvPicPr>
            <a:picLocks noChangeAspect="1"/>
          </p:cNvPicPr>
          <p:nvPr userDrawn="1"/>
        </p:nvPicPr>
        <p:blipFill>
          <a:blip r:embed="rId14" cstate="print">
            <a:lum/>
          </a:blip>
          <a:stretch>
            <a:fillRect/>
          </a:stretch>
        </p:blipFill>
        <p:spPr>
          <a:xfrm>
            <a:off x="107504" y="6237312"/>
            <a:ext cx="432048" cy="432048"/>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b="1" dirty="0"/>
              <a:t>國立東華</a:t>
            </a:r>
            <a:r>
              <a:rPr lang="zh-TW" altLang="en-US" b="1" dirty="0" smtClean="0"/>
              <a:t>大學資訊管理學系</a:t>
            </a:r>
            <a:endParaRPr lang="zh-TW" altLang="en-US" b="1" dirty="0"/>
          </a:p>
        </p:txBody>
      </p:sp>
      <p:sp>
        <p:nvSpPr>
          <p:cNvPr id="3" name="副標題 2"/>
          <p:cNvSpPr>
            <a:spLocks noGrp="1"/>
          </p:cNvSpPr>
          <p:nvPr>
            <p:ph type="subTitle" idx="1"/>
          </p:nvPr>
        </p:nvSpPr>
        <p:spPr>
          <a:xfrm>
            <a:off x="1115616" y="3886200"/>
            <a:ext cx="6984776" cy="1126976"/>
          </a:xfrm>
        </p:spPr>
        <p:txBody>
          <a:bodyPr>
            <a:noAutofit/>
          </a:bodyPr>
          <a:lstStyle/>
          <a:p>
            <a:r>
              <a:rPr lang="zh-TW" altLang="zh-TW" sz="2400" b="1" dirty="0" smtClean="0"/>
              <a:t>五年修讀學碩</a:t>
            </a:r>
            <a:r>
              <a:rPr lang="zh-TW" altLang="en-US" sz="2400" b="1" dirty="0" smtClean="0"/>
              <a:t>雙</a:t>
            </a:r>
            <a:r>
              <a:rPr lang="zh-TW" altLang="zh-TW" sz="2400" b="1" dirty="0" smtClean="0"/>
              <a:t>學位</a:t>
            </a:r>
            <a:r>
              <a:rPr lang="zh-TW" altLang="en-US" sz="2400" b="1" dirty="0" smtClean="0"/>
              <a:t>說明會</a:t>
            </a:r>
            <a:endParaRPr lang="en-US" altLang="zh-TW" sz="2400" b="1" dirty="0" smtClean="0"/>
          </a:p>
          <a:p>
            <a:endParaRPr lang="en-US" altLang="zh-TW" sz="2400" b="1" dirty="0" smtClean="0">
              <a:latin typeface="Georgia" pitchFamily="18" charset="0"/>
            </a:endParaRPr>
          </a:p>
          <a:p>
            <a:endParaRPr lang="en-US" altLang="zh-TW" sz="2400" b="1" dirty="0" smtClean="0"/>
          </a:p>
          <a:p>
            <a:endParaRPr lang="zh-TW" altLang="en-US" sz="2400" b="1" dirty="0">
              <a:latin typeface="Georgia" pitchFamily="18" charset="0"/>
            </a:endParaRPr>
          </a:p>
        </p:txBody>
      </p:sp>
      <p:pic>
        <p:nvPicPr>
          <p:cNvPr id="1026" name="Picture 2" descr="C:\Users\IM-Office\AppData\Local\Microsoft\Windows\Temporary Internet Files\Content.IE5\6323UITD\MC90042826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260648"/>
            <a:ext cx="1962150" cy="1870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系</a:t>
            </a:r>
            <a:r>
              <a:rPr lang="zh-TW" altLang="zh-TW" b="1" dirty="0"/>
              <a:t>認可之他院（系）學程</a:t>
            </a:r>
            <a:endParaRPr lang="zh-TW" altLang="en-US" b="1" dirty="0"/>
          </a:p>
        </p:txBody>
      </p:sp>
      <p:sp>
        <p:nvSpPr>
          <p:cNvPr id="3" name="內容版面配置區 2"/>
          <p:cNvSpPr>
            <a:spLocks noGrp="1"/>
          </p:cNvSpPr>
          <p:nvPr>
            <p:ph idx="1"/>
          </p:nvPr>
        </p:nvSpPr>
        <p:spPr/>
        <p:txBody>
          <a:bodyPr>
            <a:noAutofit/>
          </a:bodyPr>
          <a:lstStyle/>
          <a:p>
            <a:pPr marL="0" indent="0">
              <a:buNone/>
            </a:pPr>
            <a:r>
              <a:rPr lang="zh-TW" altLang="en-US" sz="2800" dirty="0" smtClean="0"/>
              <a:t> </a:t>
            </a:r>
            <a:r>
              <a:rPr lang="zh-TW" altLang="en-US" sz="1800" dirty="0" smtClean="0"/>
              <a:t>企管系：碩士班</a:t>
            </a:r>
            <a:endParaRPr lang="en-US" altLang="zh-TW" sz="1800" dirty="0" smtClean="0"/>
          </a:p>
          <a:p>
            <a:pPr marL="0" indent="0">
              <a:buNone/>
            </a:pPr>
            <a:r>
              <a:rPr lang="zh-TW" altLang="en-US" sz="1800" dirty="0"/>
              <a:t> </a:t>
            </a:r>
            <a:r>
              <a:rPr lang="zh-TW" altLang="en-US" sz="1800" dirty="0" smtClean="0"/>
              <a:t>               運籌管理研究所</a:t>
            </a:r>
            <a:endParaRPr lang="en-US" altLang="zh-TW" sz="1800" dirty="0" smtClean="0"/>
          </a:p>
          <a:p>
            <a:pPr marL="0" indent="0">
              <a:buNone/>
            </a:pPr>
            <a:r>
              <a:rPr lang="zh-TW" altLang="en-US" sz="1800" dirty="0" smtClean="0"/>
              <a:t> 國企系：碩士班</a:t>
            </a:r>
            <a:endParaRPr lang="en-US" altLang="zh-TW" sz="1800" dirty="0" smtClean="0"/>
          </a:p>
          <a:p>
            <a:pPr marL="0" indent="0">
              <a:buNone/>
            </a:pPr>
            <a:r>
              <a:rPr lang="zh-TW" altLang="en-US" sz="1800" dirty="0" smtClean="0"/>
              <a:t> 會計系：會計與財務金融碩士學位學程（碩士班）</a:t>
            </a:r>
            <a:endParaRPr lang="en-US" altLang="zh-TW" sz="1800" dirty="0" smtClean="0"/>
          </a:p>
          <a:p>
            <a:pPr>
              <a:buNone/>
            </a:pPr>
            <a:r>
              <a:rPr lang="zh-TW" altLang="en-US" sz="1800" dirty="0" smtClean="0"/>
              <a:t> 資管系：資訊管理碩士班</a:t>
            </a:r>
            <a:endParaRPr lang="en-US" altLang="zh-TW" sz="1800" dirty="0" smtClean="0"/>
          </a:p>
          <a:p>
            <a:pPr>
              <a:buNone/>
            </a:pPr>
            <a:r>
              <a:rPr lang="en-US" altLang="zh-TW" sz="1800" dirty="0" smtClean="0"/>
              <a:t>        </a:t>
            </a:r>
            <a:r>
              <a:rPr lang="zh-TW" altLang="zh-TW" sz="1600" dirty="0" smtClean="0">
                <a:solidFill>
                  <a:srgbClr val="FF0000"/>
                </a:solidFill>
              </a:rPr>
              <a:t>（一）資訊工程學系系主修學程或系專業選修學程</a:t>
            </a:r>
          </a:p>
          <a:p>
            <a:pPr>
              <a:buNone/>
            </a:pPr>
            <a:r>
              <a:rPr lang="en-US" altLang="zh-TW" sz="1600" dirty="0" smtClean="0">
                <a:solidFill>
                  <a:srgbClr val="FF0000"/>
                </a:solidFill>
              </a:rPr>
              <a:t>         </a:t>
            </a:r>
            <a:r>
              <a:rPr lang="zh-TW" altLang="zh-TW" sz="1600" dirty="0" smtClean="0">
                <a:solidFill>
                  <a:srgbClr val="FF0000"/>
                </a:solidFill>
              </a:rPr>
              <a:t>（二）電機工程學系系主修學程或系專業選修學程</a:t>
            </a:r>
          </a:p>
          <a:p>
            <a:pPr>
              <a:buNone/>
            </a:pPr>
            <a:r>
              <a:rPr lang="en-US" altLang="zh-TW" sz="1600" dirty="0" smtClean="0">
                <a:solidFill>
                  <a:srgbClr val="FF0000"/>
                </a:solidFill>
              </a:rPr>
              <a:t>         </a:t>
            </a:r>
            <a:r>
              <a:rPr lang="zh-TW" altLang="zh-TW" sz="1600" dirty="0" smtClean="0">
                <a:solidFill>
                  <a:srgbClr val="FF0000"/>
                </a:solidFill>
              </a:rPr>
              <a:t>（</a:t>
            </a:r>
            <a:r>
              <a:rPr lang="zh-TW" altLang="en-US" sz="1600" dirty="0">
                <a:solidFill>
                  <a:srgbClr val="FF0000"/>
                </a:solidFill>
              </a:rPr>
              <a:t>三</a:t>
            </a:r>
            <a:r>
              <a:rPr lang="zh-TW" altLang="zh-TW" sz="1600" dirty="0" smtClean="0">
                <a:solidFill>
                  <a:srgbClr val="FF0000"/>
                </a:solidFill>
              </a:rPr>
              <a:t>）應用數學系專業學程：資訊計算學程</a:t>
            </a:r>
            <a:endParaRPr lang="en-US" altLang="zh-TW" sz="1600" dirty="0" smtClean="0">
              <a:solidFill>
                <a:srgbClr val="FF0000"/>
              </a:solidFill>
            </a:endParaRPr>
          </a:p>
          <a:p>
            <a:pPr marL="0" indent="0">
              <a:buNone/>
            </a:pPr>
            <a:r>
              <a:rPr lang="zh-TW" altLang="en-US" sz="1800" dirty="0" smtClean="0"/>
              <a:t> 財務金融系： 碩士班</a:t>
            </a:r>
            <a:endParaRPr lang="en-US" altLang="zh-TW" sz="1800" dirty="0" smtClean="0"/>
          </a:p>
          <a:p>
            <a:pPr marL="0" indent="0">
              <a:buNone/>
            </a:pPr>
            <a:r>
              <a:rPr lang="zh-TW" altLang="en-US" sz="1800" dirty="0" smtClean="0"/>
              <a:t>          </a:t>
            </a:r>
            <a:r>
              <a:rPr lang="zh-TW" altLang="en-US" sz="1600" dirty="0" smtClean="0"/>
              <a:t>經濟系：系核心或任一專業學程</a:t>
            </a:r>
            <a:endParaRPr lang="en-US" altLang="zh-TW" sz="1600" dirty="0" smtClean="0"/>
          </a:p>
          <a:p>
            <a:pPr marL="0" indent="0">
              <a:buNone/>
            </a:pPr>
            <a:r>
              <a:rPr lang="zh-TW" altLang="en-US" sz="1600" dirty="0" smtClean="0"/>
              <a:t>           應數系：系核心或任一專業學程</a:t>
            </a:r>
            <a:endParaRPr lang="en-US" altLang="zh-TW" sz="1600" dirty="0" smtClean="0"/>
          </a:p>
          <a:p>
            <a:pPr marL="0" indent="0">
              <a:buNone/>
            </a:pPr>
            <a:r>
              <a:rPr lang="zh-TW" altLang="en-US" sz="1800" dirty="0" smtClean="0">
                <a:solidFill>
                  <a:srgbClr val="FF0000"/>
                </a:solidFill>
              </a:rPr>
              <a:t>  </a:t>
            </a:r>
            <a:r>
              <a:rPr lang="zh-TW" altLang="en-US" sz="1800" dirty="0" smtClean="0"/>
              <a:t>觀光暨休閒遊憩系：碩士班</a:t>
            </a:r>
            <a:endParaRPr lang="en-US" altLang="zh-TW" sz="1800"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重要日期</a:t>
            </a:r>
            <a:endParaRPr lang="zh-TW" altLang="en-US" b="1" dirty="0"/>
          </a:p>
        </p:txBody>
      </p:sp>
      <p:sp>
        <p:nvSpPr>
          <p:cNvPr id="3" name="內容版面配置區 2"/>
          <p:cNvSpPr>
            <a:spLocks noGrp="1"/>
          </p:cNvSpPr>
          <p:nvPr>
            <p:ph idx="1"/>
          </p:nvPr>
        </p:nvSpPr>
        <p:spPr/>
        <p:txBody>
          <a:bodyPr>
            <a:normAutofit/>
          </a:bodyPr>
          <a:lstStyle/>
          <a:p>
            <a:r>
              <a:rPr lang="zh-TW" altLang="zh-TW" dirty="0" smtClean="0"/>
              <a:t>申請期間：</a:t>
            </a:r>
            <a:r>
              <a:rPr lang="en-US" altLang="zh-TW" dirty="0"/>
              <a:t> </a:t>
            </a:r>
            <a:endParaRPr lang="en-US" altLang="zh-TW" dirty="0" smtClean="0"/>
          </a:p>
          <a:p>
            <a:pPr marL="0" indent="0">
              <a:buNone/>
            </a:pPr>
            <a:r>
              <a:rPr lang="zh-TW" altLang="en-US" dirty="0" smtClean="0"/>
              <a:t>   </a:t>
            </a:r>
            <a:r>
              <a:rPr lang="zh-TW" altLang="en-US" dirty="0" smtClean="0">
                <a:solidFill>
                  <a:srgbClr val="FF0000"/>
                </a:solidFill>
              </a:rPr>
              <a:t>根據校行事曆公告</a:t>
            </a:r>
            <a:endParaRPr lang="en-US" altLang="zh-TW" dirty="0" smtClean="0">
              <a:solidFill>
                <a:srgbClr val="FF0000"/>
              </a:solidFill>
            </a:endParaRPr>
          </a:p>
          <a:p>
            <a:pPr marL="0" indent="0">
              <a:buNone/>
            </a:pPr>
            <a:endParaRPr lang="en-US" altLang="zh-TW" sz="3600" dirty="0" smtClean="0">
              <a:solidFill>
                <a:srgbClr val="FF0000"/>
              </a:solidFill>
            </a:endParaRPr>
          </a:p>
          <a:p>
            <a:r>
              <a:rPr lang="zh-TW" altLang="en-US" dirty="0" smtClean="0">
                <a:solidFill>
                  <a:srgbClr val="C00000"/>
                </a:solidFill>
                <a:latin typeface="+mn-ea"/>
              </a:rPr>
              <a:t>資管系僅辦理一次五年學碩士招生</a:t>
            </a:r>
            <a:endParaRPr lang="en-US" altLang="zh-TW" dirty="0" smtClean="0">
              <a:solidFill>
                <a:srgbClr val="C00000"/>
              </a:solidFill>
              <a:latin typeface="+mn-ea"/>
            </a:endParaRPr>
          </a:p>
          <a:p>
            <a:endParaRPr lang="zh-TW" altLang="zh-TW" dirty="0" smtClean="0">
              <a:solidFill>
                <a:srgbClr val="C00000"/>
              </a:solidFill>
              <a:latin typeface="+mn-ea"/>
            </a:endParaRPr>
          </a:p>
          <a:p>
            <a:r>
              <a:rPr lang="zh-TW" altLang="zh-TW" sz="2800" dirty="0" smtClean="0">
                <a:latin typeface="標楷體" pitchFamily="65" charset="-120"/>
                <a:ea typeface="標楷體" pitchFamily="65" charset="-120"/>
              </a:rPr>
              <a:t>經審查合格的學生，若來不及選修碩士班課程，可於下學期加、退選時間辦理。</a:t>
            </a:r>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11</a:t>
            </a:fld>
            <a:endParaRPr lang="zh-TW"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桌面\國立東華大學管理學院準研究生申請書.jpg"/>
          <p:cNvPicPr>
            <a:picLocks noChangeAspect="1" noChangeArrowheads="1"/>
          </p:cNvPicPr>
          <p:nvPr/>
        </p:nvPicPr>
        <p:blipFill>
          <a:blip r:embed="rId2" cstate="print"/>
          <a:srcRect/>
          <a:stretch>
            <a:fillRect/>
          </a:stretch>
        </p:blipFill>
        <p:spPr bwMode="auto">
          <a:xfrm>
            <a:off x="3635896" y="79323"/>
            <a:ext cx="5184576" cy="6669360"/>
          </a:xfrm>
          <a:prstGeom prst="rect">
            <a:avLst/>
          </a:prstGeom>
          <a:noFill/>
        </p:spPr>
      </p:pic>
      <p:sp>
        <p:nvSpPr>
          <p:cNvPr id="3" name="投影片編號版面配置區 2"/>
          <p:cNvSpPr>
            <a:spLocks noGrp="1"/>
          </p:cNvSpPr>
          <p:nvPr>
            <p:ph type="sldNum" sz="quarter" idx="12"/>
          </p:nvPr>
        </p:nvSpPr>
        <p:spPr/>
        <p:txBody>
          <a:bodyPr/>
          <a:lstStyle/>
          <a:p>
            <a:fld id="{1B28A32D-7DD9-4621-9E27-094577B52E47}" type="slidenum">
              <a:rPr lang="zh-TW" altLang="en-US" smtClean="0"/>
              <a:pPr/>
              <a:t>12</a:t>
            </a:fld>
            <a:endParaRPr lang="zh-TW" altLang="en-US"/>
          </a:p>
        </p:txBody>
      </p:sp>
      <p:sp>
        <p:nvSpPr>
          <p:cNvPr id="5" name="標題 1"/>
          <p:cNvSpPr txBox="1">
            <a:spLocks/>
          </p:cNvSpPr>
          <p:nvPr/>
        </p:nvSpPr>
        <p:spPr>
          <a:xfrm>
            <a:off x="457200" y="274638"/>
            <a:ext cx="2674640" cy="30103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zh-TW" sz="2600" b="1" dirty="0" smtClean="0"/>
          </a:p>
          <a:p>
            <a:r>
              <a:rPr lang="zh-TW" altLang="en-US" sz="2600" b="1" dirty="0" smtClean="0"/>
              <a:t>系網頁下載專區－</a:t>
            </a:r>
            <a:endParaRPr lang="en-US" altLang="zh-TW" sz="2600" b="1" dirty="0" smtClean="0"/>
          </a:p>
          <a:p>
            <a:r>
              <a:rPr lang="zh-TW" altLang="en-US" sz="2600" b="1" dirty="0" smtClean="0"/>
              <a:t>（３＋２學碩）－</a:t>
            </a:r>
            <a:endParaRPr lang="en-US" altLang="zh-TW" sz="2600" b="1" dirty="0" smtClean="0"/>
          </a:p>
          <a:p>
            <a:r>
              <a:rPr lang="zh-TW" altLang="en-US" sz="2600" b="1" dirty="0" smtClean="0"/>
              <a:t>準研究</a:t>
            </a:r>
            <a:r>
              <a:rPr lang="zh-TW" altLang="en-US" sz="2600" b="1" dirty="0"/>
              <a:t>生</a:t>
            </a:r>
            <a:r>
              <a:rPr lang="zh-TW" altLang="en-US" sz="2600" b="1" dirty="0" smtClean="0"/>
              <a:t>申請書</a:t>
            </a:r>
            <a:endParaRPr lang="zh-TW" altLang="en-US" sz="2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相關規定</a:t>
            </a:r>
            <a:endParaRPr lang="zh-TW" altLang="en-US" b="1" dirty="0"/>
          </a:p>
        </p:txBody>
      </p:sp>
      <p:sp>
        <p:nvSpPr>
          <p:cNvPr id="3" name="內容版面配置區 2"/>
          <p:cNvSpPr>
            <a:spLocks noGrp="1"/>
          </p:cNvSpPr>
          <p:nvPr>
            <p:ph idx="1"/>
          </p:nvPr>
        </p:nvSpPr>
        <p:spPr/>
        <p:txBody>
          <a:bodyPr/>
          <a:lstStyle/>
          <a:p>
            <a:r>
              <a:rPr lang="zh-TW" altLang="zh-TW" dirty="0" smtClean="0"/>
              <a:t>準研究生必須於第八學期</a:t>
            </a:r>
            <a:r>
              <a:rPr lang="en-US" altLang="zh-TW" dirty="0" smtClean="0"/>
              <a:t>(</a:t>
            </a:r>
            <a:r>
              <a:rPr lang="zh-TW" altLang="zh-TW" dirty="0" smtClean="0"/>
              <a:t>含</a:t>
            </a:r>
            <a:r>
              <a:rPr lang="en-US" altLang="zh-TW" dirty="0" smtClean="0"/>
              <a:t>)</a:t>
            </a:r>
            <a:r>
              <a:rPr lang="zh-TW" altLang="zh-TW" dirty="0" smtClean="0"/>
              <a:t>之前取得學士學位，並參加碩士班入學甄試或考試。</a:t>
            </a:r>
            <a:endParaRPr lang="en-US" altLang="zh-TW" dirty="0" smtClean="0"/>
          </a:p>
          <a:p>
            <a:endParaRPr lang="en-US" altLang="zh-TW" dirty="0" smtClean="0"/>
          </a:p>
          <a:p>
            <a:r>
              <a:rPr lang="zh-TW" altLang="zh-TW" dirty="0" smtClean="0"/>
              <a:t>通過甄試或考試者，始正式取得碩士班研究生之資格，其報到、註冊及保留入學資格等事宜比照碩士班招生錄取新生相關規定辦理，入學後之修業規定，悉依各系、所、學位學程規章辦理。</a:t>
            </a:r>
          </a:p>
          <a:p>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13</a:t>
            </a:fld>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學分認抵</a:t>
            </a:r>
            <a:endParaRPr lang="zh-TW" altLang="en-US" b="1" dirty="0"/>
          </a:p>
        </p:txBody>
      </p:sp>
      <p:sp>
        <p:nvSpPr>
          <p:cNvPr id="3" name="內容版面配置區 2"/>
          <p:cNvSpPr>
            <a:spLocks noGrp="1"/>
          </p:cNvSpPr>
          <p:nvPr>
            <p:ph idx="1"/>
          </p:nvPr>
        </p:nvSpPr>
        <p:spPr/>
        <p:txBody>
          <a:bodyPr>
            <a:normAutofit/>
          </a:bodyPr>
          <a:lstStyle/>
          <a:p>
            <a:r>
              <a:rPr lang="zh-TW" altLang="zh-TW" sz="2800" dirty="0" smtClean="0"/>
              <a:t>準研究生提出碩士班抵免學分申請之科目，其修習之成績需達</a:t>
            </a:r>
            <a:r>
              <a:rPr lang="en-US" altLang="zh-TW" sz="2800" dirty="0" smtClean="0">
                <a:latin typeface="Comic Sans MS" pitchFamily="66" charset="0"/>
              </a:rPr>
              <a:t>B-</a:t>
            </a:r>
            <a:r>
              <a:rPr lang="en-US" altLang="zh-TW" sz="2800" dirty="0" smtClean="0"/>
              <a:t> </a:t>
            </a:r>
            <a:r>
              <a:rPr lang="zh-TW" altLang="zh-TW" sz="2800" dirty="0" smtClean="0"/>
              <a:t>以上，得全數認抵免，不受二分之一的限制</a:t>
            </a:r>
            <a:r>
              <a:rPr lang="zh-TW" altLang="en-US" sz="2800" dirty="0" smtClean="0"/>
              <a:t>。</a:t>
            </a:r>
            <a:endParaRPr lang="en-US" altLang="zh-TW" sz="2800" dirty="0" smtClean="0"/>
          </a:p>
          <a:p>
            <a:r>
              <a:rPr lang="en-US" altLang="zh-TW" sz="900" dirty="0">
                <a:solidFill>
                  <a:schemeClr val="bg1"/>
                </a:solidFill>
              </a:rPr>
              <a:t>0</a:t>
            </a:r>
            <a:endParaRPr lang="en-US" altLang="zh-TW" sz="900" dirty="0" smtClean="0">
              <a:solidFill>
                <a:schemeClr val="bg1"/>
              </a:solidFill>
            </a:endParaRPr>
          </a:p>
          <a:p>
            <a:r>
              <a:rPr lang="zh-TW" altLang="zh-TW" sz="2800" dirty="0" smtClean="0"/>
              <a:t>惟碩士班課程若已計入大學部畢業學分數內，不得再申請抵免碩士班學分數。</a:t>
            </a:r>
            <a:endParaRPr lang="en-US" altLang="zh-TW" sz="2800" dirty="0" smtClean="0"/>
          </a:p>
          <a:p>
            <a:r>
              <a:rPr lang="en-US" altLang="zh-TW" sz="900" dirty="0" smtClean="0">
                <a:solidFill>
                  <a:schemeClr val="bg1"/>
                </a:solidFill>
              </a:rPr>
              <a:t>0</a:t>
            </a:r>
            <a:endParaRPr lang="en-US" altLang="zh-TW" sz="900" dirty="0" smtClean="0"/>
          </a:p>
          <a:p>
            <a:r>
              <a:rPr lang="zh-TW" altLang="zh-TW" sz="2800" dirty="0" smtClean="0"/>
              <a:t>準研究生所修碩士班課程成績，得列入學期成績平均。</a:t>
            </a:r>
            <a:endParaRPr lang="en-US" altLang="zh-TW" sz="2800" dirty="0" smtClean="0"/>
          </a:p>
          <a:p>
            <a:r>
              <a:rPr lang="en-US" altLang="zh-TW" sz="800" dirty="0">
                <a:solidFill>
                  <a:schemeClr val="bg1"/>
                </a:solidFill>
              </a:rPr>
              <a:t>0</a:t>
            </a:r>
          </a:p>
          <a:p>
            <a:r>
              <a:rPr lang="zh-TW" altLang="zh-TW" sz="2800" dirty="0" smtClean="0"/>
              <a:t>另該生在碩士班就讀之修業年限至少為一年。</a:t>
            </a:r>
            <a:endParaRPr lang="zh-TW" altLang="en-US" sz="2800" dirty="0" smtClean="0"/>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重要規定</a:t>
            </a:r>
            <a:endParaRPr lang="zh-TW" altLang="en-US" b="1" dirty="0"/>
          </a:p>
        </p:txBody>
      </p:sp>
      <p:sp>
        <p:nvSpPr>
          <p:cNvPr id="3" name="內容版面配置區 2"/>
          <p:cNvSpPr>
            <a:spLocks noGrp="1"/>
          </p:cNvSpPr>
          <p:nvPr>
            <p:ph idx="1"/>
          </p:nvPr>
        </p:nvSpPr>
        <p:spPr/>
        <p:txBody>
          <a:bodyPr/>
          <a:lstStyle/>
          <a:p>
            <a:r>
              <a:rPr lang="zh-TW" altLang="zh-TW" dirty="0" smtClean="0"/>
              <a:t>學生必須符合原所屬學系、學位學程學士學位與提前修讀之碩士班碩士學位相關規定，方能發給學、碩士學位證書。</a:t>
            </a:r>
            <a:endParaRPr lang="en-US" altLang="zh-TW" dirty="0" smtClean="0"/>
          </a:p>
          <a:p>
            <a:endParaRPr lang="en-US" altLang="zh-TW" dirty="0" smtClean="0"/>
          </a:p>
          <a:p>
            <a:r>
              <a:rPr lang="zh-TW" altLang="zh-TW" dirty="0" smtClean="0"/>
              <a:t>依大學法及相關規定，大學生得於三年畢業，碩士生得於一年畢業。</a:t>
            </a:r>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獎勵</a:t>
            </a:r>
            <a:endParaRPr lang="zh-TW" altLang="en-US" b="1" dirty="0"/>
          </a:p>
        </p:txBody>
      </p:sp>
      <p:sp>
        <p:nvSpPr>
          <p:cNvPr id="3" name="內容版面配置區 2"/>
          <p:cNvSpPr>
            <a:spLocks noGrp="1"/>
          </p:cNvSpPr>
          <p:nvPr>
            <p:ph idx="1"/>
          </p:nvPr>
        </p:nvSpPr>
        <p:spPr/>
        <p:txBody>
          <a:bodyPr/>
          <a:lstStyle/>
          <a:p>
            <a:r>
              <a:rPr lang="zh-TW" altLang="zh-TW" dirty="0" smtClean="0"/>
              <a:t>準研究生就讀</a:t>
            </a:r>
            <a:r>
              <a:rPr lang="zh-TW" altLang="zh-TW" dirty="0" smtClean="0">
                <a:solidFill>
                  <a:srgbClr val="FF0000"/>
                </a:solidFill>
              </a:rPr>
              <a:t>大四期間學雜費減半</a:t>
            </a:r>
            <a:r>
              <a:rPr lang="zh-TW" altLang="zh-TW" dirty="0" smtClean="0"/>
              <a:t>，惟需先繳交全額學雜費，俟通過本校碩士班入學甄試或考試後，就讀碩一時申請退費；</a:t>
            </a:r>
            <a:endParaRPr lang="en-US" altLang="zh-TW" dirty="0" smtClean="0"/>
          </a:p>
          <a:p>
            <a:endParaRPr lang="en-US" altLang="zh-TW" dirty="0" smtClean="0"/>
          </a:p>
          <a:p>
            <a:r>
              <a:rPr lang="zh-TW" altLang="zh-TW" dirty="0" smtClean="0"/>
              <a:t>碩士生成績優異者得另依本校優秀學生</a:t>
            </a:r>
            <a:r>
              <a:rPr lang="zh-TW" altLang="zh-TW" dirty="0" smtClean="0">
                <a:solidFill>
                  <a:srgbClr val="FF0000"/>
                </a:solidFill>
              </a:rPr>
              <a:t>留校升學</a:t>
            </a:r>
            <a:r>
              <a:rPr lang="zh-TW" altLang="zh-TW" dirty="0" smtClean="0"/>
              <a:t>獎勵辦法申請</a:t>
            </a:r>
            <a:r>
              <a:rPr lang="zh-TW" altLang="zh-TW" dirty="0" smtClean="0">
                <a:solidFill>
                  <a:srgbClr val="FF0000"/>
                </a:solidFill>
              </a:rPr>
              <a:t>五萬元</a:t>
            </a:r>
            <a:r>
              <a:rPr lang="zh-TW" altLang="zh-TW" dirty="0" smtClean="0"/>
              <a:t>獎學金。</a:t>
            </a:r>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16</a:t>
            </a:fld>
            <a:endParaRPr lang="zh-TW"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Autofit/>
          </a:bodyPr>
          <a:lstStyle/>
          <a:p>
            <a:r>
              <a:rPr lang="zh-TW" altLang="en-US" sz="6000" b="1" dirty="0" smtClean="0">
                <a:solidFill>
                  <a:srgbClr val="C00000"/>
                </a:solidFill>
              </a:rPr>
              <a:t>歡迎申請！</a:t>
            </a:r>
            <a:br>
              <a:rPr lang="zh-TW" altLang="en-US" sz="6000" b="1" dirty="0" smtClean="0">
                <a:solidFill>
                  <a:srgbClr val="C00000"/>
                </a:solidFill>
              </a:rPr>
            </a:br>
            <a:endParaRPr lang="zh-TW" altLang="en-US" sz="6000" b="1" dirty="0">
              <a:solidFill>
                <a:srgbClr val="C00000"/>
              </a:solidFill>
            </a:endParaRPr>
          </a:p>
        </p:txBody>
      </p:sp>
      <p:sp>
        <p:nvSpPr>
          <p:cNvPr id="3" name="內容版面配置區 2"/>
          <p:cNvSpPr>
            <a:spLocks noGrp="1"/>
          </p:cNvSpPr>
          <p:nvPr>
            <p:ph type="subTitle" idx="1"/>
          </p:nvPr>
        </p:nvSpPr>
        <p:spPr/>
        <p:txBody>
          <a:bodyPr/>
          <a:lstStyle/>
          <a:p>
            <a:r>
              <a:rPr lang="zh-TW" altLang="en-US" dirty="0" smtClean="0"/>
              <a:t>   </a:t>
            </a:r>
            <a:endParaRPr lang="zh-TW"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修讀碩士的理由</a:t>
            </a:r>
            <a:endParaRPr lang="zh-TW" altLang="en-US" b="1" dirty="0"/>
          </a:p>
        </p:txBody>
      </p:sp>
      <p:sp>
        <p:nvSpPr>
          <p:cNvPr id="3" name="內容版面配置區 2"/>
          <p:cNvSpPr>
            <a:spLocks noGrp="1"/>
          </p:cNvSpPr>
          <p:nvPr>
            <p:ph idx="1"/>
          </p:nvPr>
        </p:nvSpPr>
        <p:spPr/>
        <p:txBody>
          <a:bodyPr>
            <a:noAutofit/>
          </a:bodyPr>
          <a:lstStyle/>
          <a:p>
            <a:pPr marL="0" indent="0">
              <a:buNone/>
            </a:pPr>
            <a:r>
              <a:rPr lang="zh-TW" altLang="en-US" sz="2800" dirty="0" smtClean="0"/>
              <a:t>理想面：</a:t>
            </a:r>
            <a:endParaRPr lang="en-US" altLang="zh-TW" sz="2800" dirty="0" smtClean="0"/>
          </a:p>
          <a:p>
            <a:pPr marL="0" indent="0">
              <a:buNone/>
            </a:pPr>
            <a:r>
              <a:rPr lang="zh-TW" altLang="en-US" sz="2800" dirty="0" smtClean="0"/>
              <a:t>        學士：專業與通識能力並重</a:t>
            </a:r>
            <a:endParaRPr lang="en-US" altLang="zh-TW" sz="2800" dirty="0" smtClean="0"/>
          </a:p>
          <a:p>
            <a:pPr marL="0" indent="0">
              <a:buNone/>
            </a:pPr>
            <a:r>
              <a:rPr lang="zh-TW" altLang="en-US" sz="2800" dirty="0" smtClean="0"/>
              <a:t>        碩士：</a:t>
            </a:r>
            <a:r>
              <a:rPr lang="zh-TW" altLang="en-US" sz="2800" dirty="0" smtClean="0">
                <a:solidFill>
                  <a:srgbClr val="C00000"/>
                </a:solidFill>
              </a:rPr>
              <a:t>大幅提昇專業能力：</a:t>
            </a:r>
            <a:endParaRPr lang="en-US" altLang="zh-TW" sz="2800" dirty="0" smtClean="0">
              <a:solidFill>
                <a:srgbClr val="C00000"/>
              </a:solidFill>
            </a:endParaRPr>
          </a:p>
          <a:p>
            <a:pPr marL="0" indent="0">
              <a:buNone/>
            </a:pPr>
            <a:r>
              <a:rPr lang="zh-TW" altLang="en-US" sz="2800" dirty="0" smtClean="0">
                <a:solidFill>
                  <a:srgbClr val="C00000"/>
                </a:solidFill>
              </a:rPr>
              <a:t>                   進階理論與應用；分析與解決問題能力</a:t>
            </a:r>
            <a:endParaRPr lang="en-US" altLang="zh-TW" sz="2800" dirty="0" smtClean="0">
              <a:solidFill>
                <a:srgbClr val="C00000"/>
              </a:solidFill>
            </a:endParaRPr>
          </a:p>
          <a:p>
            <a:pPr marL="0" indent="0">
              <a:buNone/>
            </a:pPr>
            <a:r>
              <a:rPr lang="zh-TW" altLang="en-US" sz="2800" dirty="0" smtClean="0"/>
              <a:t>現實面：</a:t>
            </a:r>
            <a:endParaRPr lang="en-US" altLang="zh-TW" sz="2800" dirty="0" smtClean="0"/>
          </a:p>
          <a:p>
            <a:pPr marL="0" indent="0">
              <a:buNone/>
            </a:pPr>
            <a:r>
              <a:rPr lang="zh-TW" altLang="en-US" sz="2800" dirty="0" smtClean="0"/>
              <a:t>     </a:t>
            </a:r>
            <a:r>
              <a:rPr lang="zh-TW" altLang="en-US" sz="2800" b="1" dirty="0" smtClean="0"/>
              <a:t>提高就業競爭力、職場工作層次及職務發展層級</a:t>
            </a:r>
          </a:p>
          <a:p>
            <a:pPr marL="0" indent="0">
              <a:buNone/>
            </a:pPr>
            <a:r>
              <a:rPr lang="zh-TW" altLang="en-US" sz="2800" b="1" dirty="0" smtClean="0"/>
              <a:t>        </a:t>
            </a:r>
            <a:endParaRPr lang="zh-TW" altLang="en-US" sz="2800" dirty="0"/>
          </a:p>
        </p:txBody>
      </p:sp>
      <p:pic>
        <p:nvPicPr>
          <p:cNvPr id="2050" name="Picture 2" descr="C:\Users\IM-Office\AppData\Local\Microsoft\Windows\Temporary Internet Files\Content.IE5\6323UITD\MC90039102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5229200"/>
            <a:ext cx="621792" cy="918058"/>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1B28A32D-7DD9-4621-9E27-094577B52E47}"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如何在</a:t>
            </a:r>
            <a:r>
              <a:rPr lang="zh-TW" altLang="zh-TW" b="1" dirty="0" smtClean="0"/>
              <a:t>五年</a:t>
            </a:r>
            <a:r>
              <a:rPr lang="zh-TW" altLang="en-US" b="1" dirty="0" smtClean="0"/>
              <a:t>內</a:t>
            </a:r>
            <a:r>
              <a:rPr lang="zh-TW" altLang="zh-TW" b="1" dirty="0" smtClean="0"/>
              <a:t>修讀學碩</a:t>
            </a:r>
            <a:r>
              <a:rPr lang="zh-TW" altLang="en-US" b="1" dirty="0" smtClean="0"/>
              <a:t>雙</a:t>
            </a:r>
            <a:r>
              <a:rPr lang="zh-TW" altLang="zh-TW" b="1" dirty="0" smtClean="0"/>
              <a:t>學位</a:t>
            </a:r>
            <a:r>
              <a:rPr lang="zh-TW" altLang="en-US" b="1" dirty="0" smtClean="0"/>
              <a:t>？</a:t>
            </a:r>
            <a:endParaRPr lang="zh-TW" altLang="en-US" dirty="0"/>
          </a:p>
        </p:txBody>
      </p:sp>
      <p:sp>
        <p:nvSpPr>
          <p:cNvPr id="3" name="內容版面配置區 2"/>
          <p:cNvSpPr>
            <a:spLocks noGrp="1"/>
          </p:cNvSpPr>
          <p:nvPr>
            <p:ph idx="1"/>
          </p:nvPr>
        </p:nvSpPr>
        <p:spPr>
          <a:xfrm>
            <a:off x="457200" y="1600200"/>
            <a:ext cx="8229600" cy="4853136"/>
          </a:xfrm>
        </p:spPr>
        <p:txBody>
          <a:bodyPr>
            <a:normAutofit fontScale="92500" lnSpcReduction="20000"/>
          </a:bodyPr>
          <a:lstStyle/>
          <a:p>
            <a:pPr marL="0" indent="0">
              <a:buNone/>
            </a:pPr>
            <a:r>
              <a:rPr lang="zh-TW" altLang="en-US" sz="3000" dirty="0" smtClean="0"/>
              <a:t>舊制：</a:t>
            </a:r>
            <a:endParaRPr lang="en-US" altLang="zh-TW" sz="3000" dirty="0" smtClean="0"/>
          </a:p>
          <a:p>
            <a:pPr marL="0" indent="0">
              <a:buNone/>
            </a:pPr>
            <a:r>
              <a:rPr lang="zh-TW" altLang="en-US" sz="3000" dirty="0" smtClean="0"/>
              <a:t>        大學生  ＋   研究生     </a:t>
            </a:r>
            <a:r>
              <a:rPr lang="en-US" altLang="zh-TW" sz="3000" dirty="0" smtClean="0"/>
              <a:t>= </a:t>
            </a:r>
            <a:r>
              <a:rPr lang="zh-TW" altLang="en-US" sz="3000" dirty="0" smtClean="0"/>
              <a:t>碩士</a:t>
            </a:r>
            <a:endParaRPr lang="en-US" altLang="zh-TW" sz="3000" dirty="0" smtClean="0"/>
          </a:p>
          <a:p>
            <a:pPr marL="0" indent="0">
              <a:buNone/>
            </a:pPr>
            <a:r>
              <a:rPr lang="zh-TW" altLang="en-US" sz="3000" dirty="0" smtClean="0"/>
              <a:t>                                              </a:t>
            </a:r>
            <a:r>
              <a:rPr lang="en-US" altLang="zh-TW" sz="3000" dirty="0" smtClean="0"/>
              <a:t>=</a:t>
            </a:r>
          </a:p>
          <a:p>
            <a:pPr marL="0" indent="0">
              <a:buNone/>
            </a:pPr>
            <a:r>
              <a:rPr lang="zh-TW" altLang="en-US" sz="3000" dirty="0"/>
              <a:t>雙學位</a:t>
            </a:r>
            <a:r>
              <a:rPr lang="zh-TW" altLang="en-US" sz="3000" dirty="0" smtClean="0"/>
              <a:t>制：</a:t>
            </a:r>
            <a:endParaRPr lang="en-US" altLang="zh-TW" sz="3000" dirty="0" smtClean="0"/>
          </a:p>
          <a:p>
            <a:pPr marL="0" indent="0">
              <a:buNone/>
            </a:pPr>
            <a:r>
              <a:rPr lang="zh-TW" altLang="en-US" sz="3000" dirty="0" smtClean="0"/>
              <a:t>     大學生＋</a:t>
            </a:r>
            <a:r>
              <a:rPr lang="zh-TW" altLang="en-US" sz="3000" b="1" dirty="0" smtClean="0">
                <a:solidFill>
                  <a:srgbClr val="FF0000"/>
                </a:solidFill>
              </a:rPr>
              <a:t>準研究生</a:t>
            </a:r>
            <a:r>
              <a:rPr lang="zh-TW" altLang="en-US" sz="3000" dirty="0" smtClean="0"/>
              <a:t>＋研究生 </a:t>
            </a:r>
            <a:r>
              <a:rPr lang="en-US" altLang="zh-TW" sz="3000" dirty="0" smtClean="0"/>
              <a:t>= </a:t>
            </a:r>
            <a:r>
              <a:rPr lang="zh-TW" altLang="en-US" sz="3000" dirty="0" smtClean="0"/>
              <a:t>碩士</a:t>
            </a:r>
            <a:endParaRPr lang="en-US" altLang="zh-TW" sz="3000" dirty="0" smtClean="0"/>
          </a:p>
          <a:p>
            <a:pPr marL="0" indent="0">
              <a:buNone/>
            </a:pPr>
            <a:r>
              <a:rPr lang="zh-TW" altLang="en-US" dirty="0" smtClean="0"/>
              <a:t>                                      </a:t>
            </a:r>
            <a:r>
              <a:rPr lang="en-US" altLang="zh-TW" dirty="0" smtClean="0"/>
              <a:t>=</a:t>
            </a:r>
          </a:p>
          <a:p>
            <a:pPr marL="0" indent="0">
              <a:buNone/>
            </a:pPr>
            <a:endParaRPr lang="en-US" altLang="zh-TW" sz="2800" dirty="0" smtClean="0">
              <a:latin typeface="標楷體" pitchFamily="65" charset="-120"/>
              <a:ea typeface="標楷體" pitchFamily="65" charset="-120"/>
            </a:endParaRPr>
          </a:p>
          <a:p>
            <a:pPr marL="0" indent="0">
              <a:buNone/>
            </a:pPr>
            <a:r>
              <a:rPr lang="zh-TW" altLang="en-US" sz="2800" dirty="0" smtClean="0">
                <a:latin typeface="標楷體" pitchFamily="65" charset="-120"/>
                <a:ea typeface="標楷體" pitchFamily="65" charset="-120"/>
              </a:rPr>
              <a:t>在準研究生</a:t>
            </a: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年中，一方面修讀學士班課程，完成學士學位所需學分數；另一方面，修讀碩士班一年級課程，學分數未來在碩士班全數認抵；進入碩士班後，得以</a:t>
            </a:r>
            <a:r>
              <a:rPr lang="en-US" altLang="zh-TW" sz="2800" dirty="0" smtClean="0">
                <a:latin typeface="標楷體" pitchFamily="65" charset="-120"/>
                <a:ea typeface="標楷體" pitchFamily="65" charset="-120"/>
              </a:rPr>
              <a:t>1</a:t>
            </a:r>
            <a:r>
              <a:rPr lang="zh-TW" altLang="en-US" sz="2800" dirty="0" smtClean="0">
                <a:latin typeface="標楷體" pitchFamily="65" charset="-120"/>
                <a:ea typeface="標楷體" pitchFamily="65" charset="-120"/>
              </a:rPr>
              <a:t>年的時間修畢其他課程及寫作碩士論文。</a:t>
            </a:r>
            <a:endParaRPr lang="en-US" altLang="zh-TW" sz="2800" dirty="0" smtClean="0">
              <a:latin typeface="標楷體" pitchFamily="65" charset="-120"/>
              <a:ea typeface="標楷體" pitchFamily="65" charset="-120"/>
            </a:endParaRPr>
          </a:p>
          <a:p>
            <a:pPr marL="0" indent="0" algn="ctr">
              <a:buNone/>
            </a:pPr>
            <a:r>
              <a:rPr lang="zh-TW" altLang="en-US" sz="2800" dirty="0" smtClean="0">
                <a:solidFill>
                  <a:srgbClr val="C00000"/>
                </a:solidFill>
                <a:latin typeface="標楷體" pitchFamily="65" charset="-120"/>
                <a:ea typeface="標楷體" pitchFamily="65" charset="-120"/>
              </a:rPr>
              <a:t>學生可在</a:t>
            </a:r>
            <a:r>
              <a:rPr lang="en-US" altLang="zh-TW" sz="2800" dirty="0" smtClean="0">
                <a:solidFill>
                  <a:srgbClr val="C00000"/>
                </a:solidFill>
                <a:latin typeface="標楷體" pitchFamily="65" charset="-120"/>
                <a:ea typeface="標楷體" pitchFamily="65" charset="-120"/>
              </a:rPr>
              <a:t>5</a:t>
            </a:r>
            <a:r>
              <a:rPr lang="zh-TW" altLang="en-US" sz="2800" dirty="0" smtClean="0">
                <a:solidFill>
                  <a:srgbClr val="C00000"/>
                </a:solidFill>
                <a:latin typeface="標楷體" pitchFamily="65" charset="-120"/>
                <a:ea typeface="標楷體" pitchFamily="65" charset="-120"/>
              </a:rPr>
              <a:t>年內完成修讀學、碩雙學位</a:t>
            </a:r>
            <a:r>
              <a:rPr lang="zh-TW" altLang="en-US" sz="2800" dirty="0" smtClean="0">
                <a:latin typeface="標楷體" pitchFamily="65" charset="-120"/>
                <a:ea typeface="標楷體" pitchFamily="65" charset="-120"/>
              </a:rPr>
              <a:t>。</a:t>
            </a:r>
          </a:p>
          <a:p>
            <a:endParaRPr lang="zh-TW" altLang="en-US" dirty="0"/>
          </a:p>
        </p:txBody>
      </p:sp>
      <p:sp>
        <p:nvSpPr>
          <p:cNvPr id="4" name="圓角矩形 3"/>
          <p:cNvSpPr/>
          <p:nvPr/>
        </p:nvSpPr>
        <p:spPr>
          <a:xfrm>
            <a:off x="899592" y="2420888"/>
            <a:ext cx="2016224" cy="432048"/>
          </a:xfrm>
          <a:prstGeom prst="roundRect">
            <a:avLst/>
          </a:prstGeom>
          <a:solidFill>
            <a:srgbClr val="FF9900">
              <a:alpha val="2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4</a:t>
            </a:r>
            <a:r>
              <a:rPr lang="zh-TW" altLang="en-US" dirty="0" smtClean="0"/>
              <a:t>年</a:t>
            </a:r>
            <a:endParaRPr lang="zh-TW" altLang="en-US" dirty="0"/>
          </a:p>
        </p:txBody>
      </p:sp>
      <p:sp>
        <p:nvSpPr>
          <p:cNvPr id="5" name="圓角矩形 4"/>
          <p:cNvSpPr/>
          <p:nvPr/>
        </p:nvSpPr>
        <p:spPr>
          <a:xfrm>
            <a:off x="2915816" y="2420888"/>
            <a:ext cx="2016224" cy="432048"/>
          </a:xfrm>
          <a:prstGeom prst="roundRect">
            <a:avLst/>
          </a:prstGeom>
          <a:solidFill>
            <a:srgbClr val="9966FF">
              <a:alpha val="20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2</a:t>
            </a:r>
            <a:r>
              <a:rPr lang="zh-TW" altLang="en-US" dirty="0" smtClean="0"/>
              <a:t>年</a:t>
            </a:r>
            <a:endParaRPr lang="zh-TW" altLang="en-US" dirty="0"/>
          </a:p>
        </p:txBody>
      </p:sp>
      <p:sp>
        <p:nvSpPr>
          <p:cNvPr id="6" name="圓角矩形 5"/>
          <p:cNvSpPr/>
          <p:nvPr/>
        </p:nvSpPr>
        <p:spPr>
          <a:xfrm>
            <a:off x="5364088" y="2420888"/>
            <a:ext cx="1008112"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t>6</a:t>
            </a:r>
            <a:r>
              <a:rPr lang="zh-TW" altLang="en-US" dirty="0" smtClean="0"/>
              <a:t>年</a:t>
            </a:r>
            <a:endParaRPr lang="zh-TW" altLang="en-US" dirty="0"/>
          </a:p>
        </p:txBody>
      </p:sp>
      <p:sp>
        <p:nvSpPr>
          <p:cNvPr id="7" name="圓角矩形 6"/>
          <p:cNvSpPr/>
          <p:nvPr/>
        </p:nvSpPr>
        <p:spPr>
          <a:xfrm>
            <a:off x="899592" y="3789040"/>
            <a:ext cx="2016224" cy="432048"/>
          </a:xfrm>
          <a:prstGeom prst="roundRect">
            <a:avLst/>
          </a:prstGeom>
          <a:solidFill>
            <a:srgbClr val="FF9900">
              <a:alpha val="2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smtClean="0"/>
              <a:t>3</a:t>
            </a:r>
            <a:r>
              <a:rPr lang="zh-TW" altLang="en-US" dirty="0" smtClean="0"/>
              <a:t>年</a:t>
            </a:r>
            <a:endParaRPr lang="zh-TW" altLang="en-US" dirty="0"/>
          </a:p>
        </p:txBody>
      </p:sp>
      <p:sp>
        <p:nvSpPr>
          <p:cNvPr id="9" name="圓角矩形 8"/>
          <p:cNvSpPr/>
          <p:nvPr/>
        </p:nvSpPr>
        <p:spPr>
          <a:xfrm>
            <a:off x="2411760" y="3789040"/>
            <a:ext cx="2016224" cy="432048"/>
          </a:xfrm>
          <a:prstGeom prst="roundRect">
            <a:avLst/>
          </a:prstGeom>
          <a:solidFill>
            <a:srgbClr val="9966FF">
              <a:alpha val="20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1</a:t>
            </a:r>
            <a:r>
              <a:rPr lang="zh-TW" altLang="en-US" dirty="0" smtClean="0"/>
              <a:t>年</a:t>
            </a:r>
            <a:endParaRPr lang="zh-TW" altLang="en-US" dirty="0"/>
          </a:p>
        </p:txBody>
      </p:sp>
      <p:sp>
        <p:nvSpPr>
          <p:cNvPr id="11" name="圓角矩形 10"/>
          <p:cNvSpPr/>
          <p:nvPr/>
        </p:nvSpPr>
        <p:spPr>
          <a:xfrm>
            <a:off x="4932040" y="3789040"/>
            <a:ext cx="1008112"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dirty="0" smtClean="0"/>
              <a:t>5</a:t>
            </a:r>
            <a:r>
              <a:rPr lang="zh-TW" altLang="en-US" dirty="0" smtClean="0"/>
              <a:t>年</a:t>
            </a:r>
            <a:endParaRPr lang="zh-TW" altLang="en-US" dirty="0"/>
          </a:p>
        </p:txBody>
      </p:sp>
      <p:sp>
        <p:nvSpPr>
          <p:cNvPr id="13" name="文字方塊 12"/>
          <p:cNvSpPr txBox="1"/>
          <p:nvPr/>
        </p:nvSpPr>
        <p:spPr>
          <a:xfrm>
            <a:off x="2380523" y="3825551"/>
            <a:ext cx="720079" cy="369332"/>
          </a:xfrm>
          <a:prstGeom prst="rect">
            <a:avLst/>
          </a:prstGeom>
          <a:noFill/>
        </p:spPr>
        <p:txBody>
          <a:bodyPr wrap="square" rtlCol="0">
            <a:spAutoFit/>
          </a:bodyPr>
          <a:lstStyle/>
          <a:p>
            <a:r>
              <a:rPr lang="en-US" altLang="zh-TW" b="1" dirty="0" smtClean="0">
                <a:solidFill>
                  <a:srgbClr val="FF0000"/>
                </a:solidFill>
              </a:rPr>
              <a:t>1</a:t>
            </a:r>
            <a:r>
              <a:rPr lang="zh-TW" altLang="en-US" b="1" dirty="0" smtClean="0">
                <a:solidFill>
                  <a:srgbClr val="FF0000"/>
                </a:solidFill>
              </a:rPr>
              <a:t>年</a:t>
            </a:r>
            <a:endParaRPr lang="zh-TW" altLang="en-US" b="1" dirty="0">
              <a:solidFill>
                <a:srgbClr val="FF0000"/>
              </a:solidFill>
            </a:endParaRPr>
          </a:p>
        </p:txBody>
      </p:sp>
      <p:sp>
        <p:nvSpPr>
          <p:cNvPr id="8" name="投影片編號版面配置區 7"/>
          <p:cNvSpPr>
            <a:spLocks noGrp="1"/>
          </p:cNvSpPr>
          <p:nvPr>
            <p:ph type="sldNum" sz="quarter" idx="12"/>
          </p:nvPr>
        </p:nvSpPr>
        <p:spPr/>
        <p:txBody>
          <a:bodyPr/>
          <a:lstStyle/>
          <a:p>
            <a:fld id="{1B28A32D-7DD9-4621-9E27-094577B52E47}"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修讀學碩</a:t>
            </a:r>
            <a:r>
              <a:rPr lang="zh-TW" altLang="en-US" b="1" dirty="0" smtClean="0"/>
              <a:t>雙</a:t>
            </a:r>
            <a:r>
              <a:rPr lang="zh-TW" altLang="zh-TW" b="1" dirty="0" smtClean="0"/>
              <a:t>學位</a:t>
            </a:r>
            <a:r>
              <a:rPr lang="zh-TW" altLang="en-US" b="1" dirty="0" smtClean="0"/>
              <a:t>的優點（一）</a:t>
            </a:r>
            <a:endParaRPr lang="zh-TW" altLang="en-US" dirty="0"/>
          </a:p>
        </p:txBody>
      </p:sp>
      <p:sp>
        <p:nvSpPr>
          <p:cNvPr id="3" name="內容版面配置區 2"/>
          <p:cNvSpPr>
            <a:spLocks noGrp="1"/>
          </p:cNvSpPr>
          <p:nvPr>
            <p:ph idx="1"/>
          </p:nvPr>
        </p:nvSpPr>
        <p:spPr>
          <a:xfrm>
            <a:off x="457200" y="1600200"/>
            <a:ext cx="8363272" cy="4525963"/>
          </a:xfrm>
        </p:spPr>
        <p:txBody>
          <a:bodyPr>
            <a:normAutofit fontScale="62500" lnSpcReduction="20000"/>
          </a:bodyPr>
          <a:lstStyle/>
          <a:p>
            <a:r>
              <a:rPr lang="zh-TW" altLang="en-US" b="1" dirty="0" smtClean="0">
                <a:latin typeface="標楷體" pitchFamily="65" charset="-120"/>
                <a:ea typeface="標楷體" pitchFamily="65" charset="-120"/>
              </a:rPr>
              <a:t>節省時間 </a:t>
            </a:r>
            <a:endParaRPr lang="zh-TW" altLang="en-US"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a:t>
            </a:r>
            <a:r>
              <a:rPr lang="zh-TW" altLang="en-US" b="1" dirty="0" smtClean="0">
                <a:solidFill>
                  <a:srgbClr val="C00000"/>
                </a:solidFill>
                <a:latin typeface="標楷體" pitchFamily="65" charset="-120"/>
                <a:ea typeface="標楷體" pitchFamily="65" charset="-120"/>
              </a:rPr>
              <a:t>提前一年取得碩士學位</a:t>
            </a:r>
            <a:endParaRPr lang="en-US" altLang="zh-TW" b="1" dirty="0" smtClean="0">
              <a:solidFill>
                <a:srgbClr val="C00000"/>
              </a:solidFill>
              <a:latin typeface="標楷體" pitchFamily="65" charset="-120"/>
              <a:ea typeface="標楷體" pitchFamily="65" charset="-120"/>
            </a:endParaRPr>
          </a:p>
          <a:p>
            <a:pPr marL="0" indent="0">
              <a:buNone/>
            </a:pPr>
            <a:endParaRPr lang="en-US" altLang="zh-TW" b="1" dirty="0" smtClean="0">
              <a:latin typeface="標楷體" pitchFamily="65" charset="-120"/>
              <a:ea typeface="標楷體" pitchFamily="65" charset="-120"/>
            </a:endParaRPr>
          </a:p>
          <a:p>
            <a:r>
              <a:rPr lang="zh-TW" altLang="en-US" b="1" dirty="0" smtClean="0">
                <a:latin typeface="標楷體" pitchFamily="65" charset="-120"/>
                <a:ea typeface="標楷體" pitchFamily="65" charset="-120"/>
              </a:rPr>
              <a:t>節省成本 </a:t>
            </a:r>
            <a:endParaRPr lang="zh-TW" altLang="en-US" dirty="0" smtClean="0">
              <a:latin typeface="標楷體" pitchFamily="65" charset="-120"/>
              <a:ea typeface="標楷體" pitchFamily="65" charset="-120"/>
            </a:endParaRPr>
          </a:p>
          <a:p>
            <a:pPr marL="400050" lvl="1" indent="0">
              <a:buNone/>
            </a:pPr>
            <a:r>
              <a:rPr lang="zh-TW" altLang="en-US" dirty="0" smtClean="0">
                <a:latin typeface="標楷體" pitchFamily="65" charset="-120"/>
                <a:ea typeface="標楷體" pitchFamily="65" charset="-120"/>
              </a:rPr>
              <a:t>    準研究生免繳學分費，節省約</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千餘元</a:t>
            </a:r>
            <a:endParaRPr lang="en-US" altLang="zh-TW" dirty="0" smtClean="0">
              <a:latin typeface="標楷體" pitchFamily="65" charset="-120"/>
              <a:ea typeface="標楷體" pitchFamily="65" charset="-120"/>
            </a:endParaRPr>
          </a:p>
          <a:p>
            <a:pPr marL="400050" lvl="1" indent="0">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1530</a:t>
            </a:r>
            <a:r>
              <a:rPr lang="zh-TW" altLang="en-US" dirty="0" smtClean="0">
                <a:latin typeface="標楷體" pitchFamily="65" charset="-120"/>
                <a:ea typeface="標楷體" pitchFamily="65" charset="-120"/>
              </a:rPr>
              <a:t>元</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每學分＊</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學分</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每門課＊</a:t>
            </a:r>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門課）</a:t>
            </a:r>
            <a:endParaRPr lang="en-US" altLang="zh-TW" dirty="0" smtClean="0">
              <a:latin typeface="標楷體" pitchFamily="65" charset="-120"/>
              <a:ea typeface="標楷體" pitchFamily="65" charset="-120"/>
            </a:endParaRPr>
          </a:p>
          <a:p>
            <a:pPr marL="0" indent="0">
              <a:buNone/>
            </a:pPr>
            <a:r>
              <a:rPr lang="zh-TW" altLang="en-US"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準研究生期間學雜費減半，節省約 </a:t>
            </a:r>
            <a:r>
              <a:rPr lang="en-US" altLang="zh-TW" sz="2800" dirty="0" smtClean="0">
                <a:latin typeface="標楷體" pitchFamily="65" charset="-120"/>
                <a:ea typeface="標楷體" pitchFamily="65" charset="-120"/>
              </a:rPr>
              <a:t>2</a:t>
            </a:r>
            <a:r>
              <a:rPr lang="zh-TW" altLang="en-US" sz="2800" dirty="0" smtClean="0">
                <a:latin typeface="標楷體" pitchFamily="65" charset="-120"/>
                <a:ea typeface="標楷體" pitchFamily="65" charset="-120"/>
              </a:rPr>
              <a:t>萬</a:t>
            </a:r>
            <a:r>
              <a:rPr lang="en-US" altLang="zh-TW" sz="2800" dirty="0" smtClean="0">
                <a:latin typeface="標楷體" pitchFamily="65" charset="-120"/>
                <a:ea typeface="標楷體" pitchFamily="65" charset="-120"/>
              </a:rPr>
              <a:t>5</a:t>
            </a:r>
            <a:r>
              <a:rPr lang="zh-TW" altLang="en-US" sz="2800" dirty="0" smtClean="0">
                <a:latin typeface="標楷體" pitchFamily="65" charset="-120"/>
                <a:ea typeface="標楷體" pitchFamily="65" charset="-120"/>
              </a:rPr>
              <a:t>千元</a:t>
            </a:r>
            <a:endParaRPr lang="en-US" altLang="zh-TW" sz="2800" dirty="0" smtClean="0">
              <a:latin typeface="標楷體" pitchFamily="65" charset="-120"/>
              <a:ea typeface="標楷體" pitchFamily="65" charset="-120"/>
            </a:endParaRPr>
          </a:p>
          <a:p>
            <a:pPr marL="0" indent="0">
              <a:buNone/>
            </a:pPr>
            <a:r>
              <a:rPr lang="zh-TW" altLang="en-US" sz="2800" dirty="0" smtClean="0">
                <a:latin typeface="標楷體" pitchFamily="65" charset="-120"/>
                <a:ea typeface="標楷體" pitchFamily="65" charset="-120"/>
              </a:rPr>
              <a:t>        </a:t>
            </a:r>
            <a:r>
              <a:rPr lang="zh-TW" altLang="en-US" sz="2800" dirty="0" smtClean="0">
                <a:solidFill>
                  <a:srgbClr val="C00000"/>
                </a:solidFill>
                <a:latin typeface="標楷體" pitchFamily="65" charset="-120"/>
                <a:ea typeface="標楷體" pitchFamily="65" charset="-120"/>
              </a:rPr>
              <a:t>合計 節省 </a:t>
            </a:r>
            <a:r>
              <a:rPr lang="en-US" altLang="zh-TW" sz="2800" dirty="0" smtClean="0">
                <a:solidFill>
                  <a:srgbClr val="C00000"/>
                </a:solidFill>
                <a:latin typeface="標楷體" pitchFamily="65" charset="-120"/>
                <a:ea typeface="標楷體" pitchFamily="65" charset="-120"/>
              </a:rPr>
              <a:t>6</a:t>
            </a:r>
            <a:r>
              <a:rPr lang="zh-TW" altLang="en-US" sz="2800" dirty="0" smtClean="0">
                <a:solidFill>
                  <a:srgbClr val="C00000"/>
                </a:solidFill>
                <a:latin typeface="標楷體" pitchFamily="65" charset="-120"/>
                <a:ea typeface="標楷體" pitchFamily="65" charset="-120"/>
              </a:rPr>
              <a:t>萬</a:t>
            </a:r>
            <a:r>
              <a:rPr lang="en-US" altLang="zh-TW" sz="2800" dirty="0" smtClean="0">
                <a:solidFill>
                  <a:srgbClr val="C00000"/>
                </a:solidFill>
                <a:latin typeface="標楷體" pitchFamily="65" charset="-120"/>
                <a:ea typeface="標楷體" pitchFamily="65" charset="-120"/>
              </a:rPr>
              <a:t>1</a:t>
            </a:r>
            <a:r>
              <a:rPr lang="zh-TW" altLang="en-US" sz="2800" dirty="0" smtClean="0">
                <a:solidFill>
                  <a:srgbClr val="C00000"/>
                </a:solidFill>
                <a:latin typeface="標楷體" pitchFamily="65" charset="-120"/>
                <a:ea typeface="標楷體" pitchFamily="65" charset="-120"/>
              </a:rPr>
              <a:t>千元             </a:t>
            </a:r>
            <a:endParaRPr lang="en-US" altLang="zh-TW" sz="2800" dirty="0" smtClean="0">
              <a:solidFill>
                <a:srgbClr val="C00000"/>
              </a:solidFill>
              <a:latin typeface="標楷體" pitchFamily="65" charset="-120"/>
              <a:ea typeface="標楷體" pitchFamily="65" charset="-120"/>
            </a:endParaRPr>
          </a:p>
          <a:p>
            <a:pPr marL="0" indent="0">
              <a:buNone/>
            </a:pPr>
            <a:endParaRPr lang="en-US" altLang="zh-TW" sz="2800" dirty="0" smtClean="0">
              <a:latin typeface="標楷體" pitchFamily="65" charset="-120"/>
              <a:ea typeface="標楷體" pitchFamily="65" charset="-120"/>
            </a:endParaRPr>
          </a:p>
          <a:p>
            <a:r>
              <a:rPr lang="zh-TW" altLang="en-US" sz="2800" b="1" dirty="0" smtClean="0">
                <a:latin typeface="標楷體" pitchFamily="65" charset="-120"/>
                <a:ea typeface="標楷體" pitchFamily="65" charset="-120"/>
              </a:rPr>
              <a:t>準研究生在考取研究所後，成績優異者可依</a:t>
            </a:r>
            <a:r>
              <a:rPr lang="zh-TW" altLang="en-US" sz="3100" b="1" dirty="0" smtClean="0">
                <a:latin typeface="標楷體" pitchFamily="65" charset="-120"/>
                <a:ea typeface="標楷體" pitchFamily="65" charset="-120"/>
              </a:rPr>
              <a:t>「</a:t>
            </a:r>
            <a:r>
              <a:rPr lang="zh-TW" altLang="en-US" sz="3100" b="1" dirty="0">
                <a:latin typeface="標楷體" pitchFamily="65" charset="-120"/>
                <a:ea typeface="標楷體" pitchFamily="65" charset="-120"/>
              </a:rPr>
              <a:t>國立東華</a:t>
            </a:r>
            <a:r>
              <a:rPr lang="zh-TW" altLang="en-US" sz="3100" b="1" dirty="0" smtClean="0">
                <a:latin typeface="標楷體" pitchFamily="65" charset="-120"/>
                <a:ea typeface="標楷體" pitchFamily="65" charset="-120"/>
              </a:rPr>
              <a:t>大  </a:t>
            </a:r>
            <a:endParaRPr lang="en-US" altLang="zh-TW" sz="3100" b="1" dirty="0" smtClean="0">
              <a:latin typeface="標楷體" pitchFamily="65" charset="-120"/>
              <a:ea typeface="標楷體" pitchFamily="65" charset="-120"/>
            </a:endParaRPr>
          </a:p>
          <a:p>
            <a:pPr marL="0" indent="0">
              <a:buNone/>
            </a:pPr>
            <a:r>
              <a:rPr lang="zh-TW" altLang="en-US" sz="3100" b="1" dirty="0">
                <a:latin typeface="標楷體" pitchFamily="65" charset="-120"/>
                <a:ea typeface="標楷體" pitchFamily="65" charset="-120"/>
              </a:rPr>
              <a:t> </a:t>
            </a:r>
            <a:r>
              <a:rPr lang="zh-TW" altLang="en-US" sz="3100" b="1" dirty="0" smtClean="0">
                <a:latin typeface="標楷體" pitchFamily="65" charset="-120"/>
                <a:ea typeface="標楷體" pitchFamily="65" charset="-120"/>
              </a:rPr>
              <a:t>     學</a:t>
            </a:r>
            <a:r>
              <a:rPr lang="zh-TW" altLang="zh-TW" sz="3100" b="1" dirty="0" smtClean="0">
                <a:latin typeface="標楷體" pitchFamily="65" charset="-120"/>
                <a:ea typeface="標楷體" pitchFamily="65" charset="-120"/>
              </a:rPr>
              <a:t>優秀學生</a:t>
            </a:r>
            <a:r>
              <a:rPr lang="zh-TW" altLang="zh-TW" sz="3100" b="1" dirty="0">
                <a:latin typeface="標楷體" pitchFamily="65" charset="-120"/>
                <a:ea typeface="標楷體" pitchFamily="65" charset="-120"/>
              </a:rPr>
              <a:t>留校升學獎勵</a:t>
            </a:r>
            <a:r>
              <a:rPr lang="zh-TW" altLang="zh-TW" sz="3100" b="1" dirty="0" smtClean="0">
                <a:latin typeface="標楷體" pitchFamily="65" charset="-120"/>
                <a:ea typeface="標楷體" pitchFamily="65" charset="-120"/>
              </a:rPr>
              <a:t>辦法</a:t>
            </a:r>
            <a:r>
              <a:rPr lang="zh-TW" altLang="en-US" sz="31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申請獎學金</a:t>
            </a:r>
            <a:r>
              <a:rPr lang="en-US" altLang="zh-TW" sz="2800" b="1" dirty="0" smtClean="0">
                <a:latin typeface="標楷體" pitchFamily="65" charset="-120"/>
                <a:ea typeface="標楷體" pitchFamily="65" charset="-120"/>
              </a:rPr>
              <a:t>5</a:t>
            </a:r>
            <a:r>
              <a:rPr lang="zh-TW" altLang="en-US" sz="2800" b="1" dirty="0" smtClean="0">
                <a:latin typeface="標楷體" pitchFamily="65" charset="-120"/>
                <a:ea typeface="標楷體" pitchFamily="65" charset="-120"/>
              </a:rPr>
              <a:t>萬元。</a:t>
            </a:r>
            <a:endParaRPr lang="en-US" altLang="zh-TW" sz="2800" b="1" dirty="0" smtClean="0">
              <a:latin typeface="標楷體" pitchFamily="65" charset="-120"/>
              <a:ea typeface="標楷體" pitchFamily="65" charset="-120"/>
            </a:endParaRPr>
          </a:p>
          <a:p>
            <a:pPr marL="0" indent="0">
              <a:buNone/>
            </a:pPr>
            <a:endParaRPr lang="en-US" altLang="zh-TW" sz="2800" b="1" dirty="0" smtClean="0">
              <a:latin typeface="標楷體" pitchFamily="65" charset="-120"/>
              <a:ea typeface="標楷體" pitchFamily="65" charset="-120"/>
            </a:endParaRPr>
          </a:p>
          <a:p>
            <a:r>
              <a:rPr lang="zh-TW" altLang="en-US" sz="2800" b="1" dirty="0" smtClean="0">
                <a:solidFill>
                  <a:srgbClr val="FF0000"/>
                </a:solidFill>
                <a:latin typeface="標楷體" pitchFamily="65" charset="-120"/>
                <a:ea typeface="標楷體" pitchFamily="65" charset="-120"/>
              </a:rPr>
              <a:t>經濟成本</a:t>
            </a:r>
            <a:endParaRPr lang="en-US" altLang="zh-TW" sz="2800" b="1" dirty="0" smtClean="0">
              <a:solidFill>
                <a:srgbClr val="FF0000"/>
              </a:solidFill>
              <a:latin typeface="標楷體" pitchFamily="65" charset="-120"/>
              <a:ea typeface="標楷體" pitchFamily="65" charset="-120"/>
            </a:endParaRPr>
          </a:p>
          <a:p>
            <a:pPr marL="0" indent="0">
              <a:buNone/>
            </a:pPr>
            <a:r>
              <a:rPr lang="zh-TW" altLang="en-US" b="1" dirty="0" smtClean="0">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早一年進入職場，獲得約</a:t>
            </a:r>
            <a:r>
              <a:rPr lang="en-US" altLang="zh-TW" sz="2800" b="1" dirty="0" smtClean="0">
                <a:solidFill>
                  <a:srgbClr val="FF0000"/>
                </a:solidFill>
                <a:latin typeface="標楷體" pitchFamily="65" charset="-120"/>
                <a:ea typeface="標楷體" pitchFamily="65" charset="-120"/>
              </a:rPr>
              <a:t>60</a:t>
            </a:r>
            <a:r>
              <a:rPr lang="zh-TW" altLang="en-US" sz="2800" b="1" dirty="0" smtClean="0">
                <a:solidFill>
                  <a:srgbClr val="FF0000"/>
                </a:solidFill>
                <a:latin typeface="標楷體" pitchFamily="65" charset="-120"/>
                <a:ea typeface="標楷體" pitchFamily="65" charset="-120"/>
              </a:rPr>
              <a:t>萬薪資</a:t>
            </a:r>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修讀學碩</a:t>
            </a:r>
            <a:r>
              <a:rPr lang="zh-TW" altLang="en-US" b="1" dirty="0" smtClean="0"/>
              <a:t>雙</a:t>
            </a:r>
            <a:r>
              <a:rPr lang="zh-TW" altLang="zh-TW" b="1" dirty="0" smtClean="0"/>
              <a:t>學位</a:t>
            </a:r>
            <a:r>
              <a:rPr lang="zh-TW" altLang="en-US" b="1" dirty="0" smtClean="0"/>
              <a:t>的優點（二）</a:t>
            </a:r>
            <a:endParaRPr lang="zh-TW" altLang="en-US" dirty="0"/>
          </a:p>
        </p:txBody>
      </p:sp>
      <p:sp>
        <p:nvSpPr>
          <p:cNvPr id="3" name="內容版面配置區 2"/>
          <p:cNvSpPr>
            <a:spLocks noGrp="1"/>
          </p:cNvSpPr>
          <p:nvPr>
            <p:ph idx="1"/>
          </p:nvPr>
        </p:nvSpPr>
        <p:spPr/>
        <p:txBody>
          <a:bodyPr/>
          <a:lstStyle/>
          <a:p>
            <a:r>
              <a:rPr lang="zh-TW" altLang="en-US" dirty="0" smtClean="0"/>
              <a:t>申請程序簡單，不需推薦信。</a:t>
            </a:r>
            <a:endParaRPr lang="en-US" altLang="zh-TW" dirty="0" smtClean="0"/>
          </a:p>
          <a:p>
            <a:endParaRPr lang="en-US" altLang="zh-TW" dirty="0" smtClean="0"/>
          </a:p>
          <a:p>
            <a:r>
              <a:rPr lang="zh-TW" altLang="en-US" dirty="0" smtClean="0"/>
              <a:t>沒有申請費用。</a:t>
            </a:r>
            <a:endParaRPr lang="en-US" altLang="zh-TW" dirty="0" smtClean="0"/>
          </a:p>
          <a:p>
            <a:pPr marL="0" indent="0">
              <a:buNone/>
            </a:pPr>
            <a:endParaRPr lang="en-US" altLang="zh-TW" dirty="0" smtClean="0"/>
          </a:p>
          <a:p>
            <a:r>
              <a:rPr lang="zh-TW" altLang="en-US" dirty="0" smtClean="0"/>
              <a:t>準研究生的經歷及正在學修碩士班課程可提昇在大四上參加研究所甄試時的競爭力。</a:t>
            </a:r>
            <a:endParaRPr lang="en-US" altLang="zh-TW" dirty="0" smtClean="0"/>
          </a:p>
          <a:p>
            <a:endParaRPr lang="zh-TW" altLang="en-US" dirty="0"/>
          </a:p>
        </p:txBody>
      </p:sp>
      <p:pic>
        <p:nvPicPr>
          <p:cNvPr id="3074" name="Picture 2" descr="C:\Users\IM-Office\AppData\Local\Microsoft\Windows\Temporary Internet Files\Content.IE5\WEHSFDGB\MC9002936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6616" y="5517232"/>
            <a:ext cx="1136837" cy="1165957"/>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1B28A32D-7DD9-4621-9E27-094577B52E47}"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申請門檻</a:t>
            </a:r>
            <a:endParaRPr lang="zh-TW" altLang="en-US" b="1" dirty="0"/>
          </a:p>
        </p:txBody>
      </p:sp>
      <p:sp>
        <p:nvSpPr>
          <p:cNvPr id="3" name="內容版面配置區 2"/>
          <p:cNvSpPr>
            <a:spLocks noGrp="1"/>
          </p:cNvSpPr>
          <p:nvPr>
            <p:ph idx="1"/>
          </p:nvPr>
        </p:nvSpPr>
        <p:spPr>
          <a:xfrm>
            <a:off x="323528" y="1600200"/>
            <a:ext cx="8363272" cy="4525963"/>
          </a:xfrm>
        </p:spPr>
        <p:txBody>
          <a:bodyPr>
            <a:normAutofit lnSpcReduction="10000"/>
          </a:bodyPr>
          <a:lstStyle/>
          <a:p>
            <a:pPr marL="0" indent="0">
              <a:buNone/>
            </a:pPr>
            <a:r>
              <a:rPr lang="zh-TW" altLang="en-US" dirty="0" smtClean="0"/>
              <a:t>符合下列任一條件者：</a:t>
            </a:r>
            <a:endParaRPr lang="en-US" altLang="zh-TW" dirty="0" smtClean="0"/>
          </a:p>
          <a:p>
            <a:pPr marL="0" indent="0">
              <a:buNone/>
            </a:pPr>
            <a:r>
              <a:rPr lang="zh-TW" altLang="zh-TW" dirty="0" smtClean="0"/>
              <a:t>一、前五學期學業成績名次在該班排名前</a:t>
            </a:r>
            <a:r>
              <a:rPr lang="en-US" altLang="zh-TW" dirty="0" smtClean="0"/>
              <a:t>50%</a:t>
            </a:r>
            <a:r>
              <a:rPr lang="zh-TW" altLang="zh-TW" dirty="0" smtClean="0"/>
              <a:t>。</a:t>
            </a:r>
            <a:endParaRPr lang="en-US" altLang="zh-TW" dirty="0" smtClean="0"/>
          </a:p>
          <a:p>
            <a:pPr marL="0" indent="0">
              <a:buNone/>
            </a:pPr>
            <a:endParaRPr lang="zh-TW" altLang="zh-TW" dirty="0" smtClean="0"/>
          </a:p>
          <a:p>
            <a:pPr marL="0" indent="0">
              <a:buNone/>
            </a:pPr>
            <a:r>
              <a:rPr lang="zh-TW" altLang="zh-TW" dirty="0" smtClean="0"/>
              <a:t>二、已修畢管理學院任何一個學程（含院基</a:t>
            </a:r>
            <a:r>
              <a:rPr lang="zh-TW" altLang="en-US" dirty="0" smtClean="0"/>
              <a:t>  </a:t>
            </a:r>
            <a:endParaRPr lang="en-US" altLang="zh-TW" dirty="0" smtClean="0"/>
          </a:p>
          <a:p>
            <a:pPr marL="0" indent="0">
              <a:buNone/>
            </a:pPr>
            <a:r>
              <a:rPr lang="zh-TW" altLang="en-US" dirty="0" smtClean="0"/>
              <a:t>        </a:t>
            </a:r>
            <a:r>
              <a:rPr lang="zh-TW" altLang="zh-TW" dirty="0" smtClean="0"/>
              <a:t>礎學程，院跨領域學程，系核心學程，</a:t>
            </a:r>
            <a:endParaRPr lang="en-US" altLang="zh-TW" dirty="0" smtClean="0"/>
          </a:p>
          <a:p>
            <a:pPr marL="0" indent="0">
              <a:buNone/>
            </a:pPr>
            <a:r>
              <a:rPr lang="zh-TW" altLang="en-US" dirty="0" smtClean="0"/>
              <a:t>        </a:t>
            </a:r>
            <a:r>
              <a:rPr lang="zh-TW" altLang="zh-TW" dirty="0" smtClean="0"/>
              <a:t>及系專業學程）。</a:t>
            </a:r>
          </a:p>
          <a:p>
            <a:pPr marL="0" indent="0">
              <a:buNone/>
            </a:pPr>
            <a:endParaRPr lang="en-US" altLang="zh-TW" dirty="0" smtClean="0"/>
          </a:p>
          <a:p>
            <a:pPr marL="0" indent="0">
              <a:buNone/>
            </a:pPr>
            <a:r>
              <a:rPr lang="zh-TW" altLang="zh-TW" dirty="0" smtClean="0"/>
              <a:t>三、各系認可之他院（系）學程。</a:t>
            </a:r>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甄選標準</a:t>
            </a:r>
            <a:endParaRPr lang="zh-TW" altLang="en-US" b="1" dirty="0"/>
          </a:p>
        </p:txBody>
      </p:sp>
      <p:sp>
        <p:nvSpPr>
          <p:cNvPr id="3" name="內容版面配置區 2"/>
          <p:cNvSpPr>
            <a:spLocks noGrp="1"/>
          </p:cNvSpPr>
          <p:nvPr>
            <p:ph idx="1"/>
          </p:nvPr>
        </p:nvSpPr>
        <p:spPr/>
        <p:txBody>
          <a:bodyPr/>
          <a:lstStyle/>
          <a:p>
            <a:r>
              <a:rPr lang="zh-TW" altLang="zh-TW" dirty="0" smtClean="0"/>
              <a:t>歷年學業成績佔</a:t>
            </a:r>
            <a:r>
              <a:rPr lang="en-US" altLang="zh-TW" dirty="0" smtClean="0"/>
              <a:t>50 %</a:t>
            </a:r>
          </a:p>
          <a:p>
            <a:endParaRPr lang="en-US" altLang="zh-TW" dirty="0" smtClean="0"/>
          </a:p>
          <a:p>
            <a:r>
              <a:rPr lang="zh-TW" altLang="zh-TW" dirty="0" smtClean="0"/>
              <a:t>資料審查佔</a:t>
            </a:r>
            <a:r>
              <a:rPr lang="en-US" altLang="zh-TW" dirty="0" smtClean="0"/>
              <a:t>50%</a:t>
            </a:r>
            <a:endParaRPr lang="zh-TW" altLang="zh-TW" dirty="0" smtClean="0"/>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申請資料</a:t>
            </a:r>
            <a:endParaRPr lang="zh-TW" altLang="en-US" b="1" dirty="0"/>
          </a:p>
        </p:txBody>
      </p:sp>
      <p:sp>
        <p:nvSpPr>
          <p:cNvPr id="3" name="內容版面配置區 2"/>
          <p:cNvSpPr>
            <a:spLocks noGrp="1"/>
          </p:cNvSpPr>
          <p:nvPr>
            <p:ph idx="1"/>
          </p:nvPr>
        </p:nvSpPr>
        <p:spPr/>
        <p:txBody>
          <a:bodyPr/>
          <a:lstStyle/>
          <a:p>
            <a:r>
              <a:rPr lang="zh-TW" altLang="zh-TW" dirty="0" smtClean="0"/>
              <a:t>申請書</a:t>
            </a:r>
            <a:endParaRPr lang="en-US" altLang="zh-TW" dirty="0" smtClean="0"/>
          </a:p>
          <a:p>
            <a:r>
              <a:rPr lang="zh-TW" altLang="zh-TW" dirty="0" smtClean="0"/>
              <a:t>歷年成績單</a:t>
            </a:r>
            <a:r>
              <a:rPr lang="en-US" altLang="zh-TW" sz="2000" dirty="0" smtClean="0">
                <a:solidFill>
                  <a:srgbClr val="FF0000"/>
                </a:solidFill>
              </a:rPr>
              <a:t>(</a:t>
            </a:r>
            <a:r>
              <a:rPr lang="zh-TW" altLang="en-US" sz="2000" dirty="0" smtClean="0">
                <a:solidFill>
                  <a:srgbClr val="FF0000"/>
                </a:solidFill>
              </a:rPr>
              <a:t>教務處申請或投幣列印</a:t>
            </a:r>
            <a:r>
              <a:rPr lang="en-US" altLang="zh-TW" sz="2000" dirty="0" smtClean="0">
                <a:solidFill>
                  <a:srgbClr val="FF0000"/>
                </a:solidFill>
              </a:rPr>
              <a:t>)</a:t>
            </a:r>
          </a:p>
          <a:p>
            <a:r>
              <a:rPr lang="zh-TW" altLang="zh-TW" dirty="0" smtClean="0"/>
              <a:t>前五學期名次證明</a:t>
            </a:r>
            <a:r>
              <a:rPr lang="en-US" altLang="zh-TW" sz="2000" dirty="0" smtClean="0">
                <a:solidFill>
                  <a:srgbClr val="FF0000"/>
                </a:solidFill>
              </a:rPr>
              <a:t>(</a:t>
            </a:r>
            <a:r>
              <a:rPr lang="zh-TW" altLang="en-US" sz="2000" dirty="0" smtClean="0">
                <a:solidFill>
                  <a:srgbClr val="FF0000"/>
                </a:solidFill>
              </a:rPr>
              <a:t>教務處申請並核章</a:t>
            </a:r>
            <a:r>
              <a:rPr lang="en-US" altLang="zh-TW" sz="2000" dirty="0" smtClean="0">
                <a:solidFill>
                  <a:srgbClr val="FF0000"/>
                </a:solidFill>
              </a:rPr>
              <a:t>)</a:t>
            </a:r>
          </a:p>
          <a:p>
            <a:r>
              <a:rPr lang="zh-TW" altLang="zh-TW" dirty="0" smtClean="0"/>
              <a:t>研究計畫書</a:t>
            </a:r>
            <a:endParaRPr lang="en-US" altLang="zh-TW" dirty="0" smtClean="0"/>
          </a:p>
          <a:p>
            <a:r>
              <a:rPr lang="zh-TW" altLang="zh-TW" dirty="0" smtClean="0"/>
              <a:t>各項有利審查之資料</a:t>
            </a: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dirty="0" smtClean="0"/>
              <a:t>錄取名額</a:t>
            </a:r>
            <a:endParaRPr lang="zh-TW" altLang="en-US" b="1" dirty="0"/>
          </a:p>
        </p:txBody>
      </p:sp>
      <p:sp>
        <p:nvSpPr>
          <p:cNvPr id="3" name="內容版面配置區 2"/>
          <p:cNvSpPr>
            <a:spLocks noGrp="1"/>
          </p:cNvSpPr>
          <p:nvPr>
            <p:ph idx="1"/>
          </p:nvPr>
        </p:nvSpPr>
        <p:spPr/>
        <p:txBody>
          <a:bodyPr/>
          <a:lstStyle/>
          <a:p>
            <a:r>
              <a:rPr lang="zh-TW" altLang="zh-TW" dirty="0" smtClean="0"/>
              <a:t>每</a:t>
            </a:r>
            <a:r>
              <a:rPr lang="zh-TW" altLang="en-US" dirty="0" smtClean="0"/>
              <a:t>系</a:t>
            </a:r>
            <a:r>
              <a:rPr lang="zh-TW" altLang="zh-TW" dirty="0" smtClean="0"/>
              <a:t>碩士班</a:t>
            </a:r>
            <a:r>
              <a:rPr lang="zh-TW" altLang="en-US" dirty="0" smtClean="0"/>
              <a:t>，</a:t>
            </a:r>
            <a:r>
              <a:rPr lang="zh-TW" altLang="zh-TW" dirty="0" smtClean="0"/>
              <a:t>所、碩士學位學程</a:t>
            </a:r>
            <a:r>
              <a:rPr lang="zh-TW" altLang="en-US" dirty="0" smtClean="0"/>
              <a:t> </a:t>
            </a:r>
            <a:r>
              <a:rPr lang="zh-TW" altLang="zh-TW" dirty="0" smtClean="0"/>
              <a:t>最多</a:t>
            </a:r>
            <a:r>
              <a:rPr lang="en-US" altLang="zh-TW" dirty="0" smtClean="0"/>
              <a:t>5</a:t>
            </a:r>
            <a:r>
              <a:rPr lang="zh-TW" altLang="zh-TW" dirty="0" smtClean="0"/>
              <a:t>名。</a:t>
            </a:r>
            <a:endParaRPr lang="en-US" altLang="zh-TW" dirty="0" smtClean="0"/>
          </a:p>
          <a:p>
            <a:endParaRPr lang="en-US" altLang="zh-TW" dirty="0" smtClean="0"/>
          </a:p>
          <a:p>
            <a:r>
              <a:rPr lang="zh-TW" altLang="zh-TW" dirty="0" smtClean="0"/>
              <a:t>各系遴選三名（含）以上教師組成碩士準研究生甄選委員會。</a:t>
            </a:r>
            <a:endParaRPr lang="zh-TW" altLang="en-US" dirty="0" smtClean="0"/>
          </a:p>
          <a:p>
            <a:endParaRPr lang="zh-TW" altLang="en-US" dirty="0"/>
          </a:p>
        </p:txBody>
      </p:sp>
      <p:sp>
        <p:nvSpPr>
          <p:cNvPr id="4" name="投影片編號版面配置區 3"/>
          <p:cNvSpPr>
            <a:spLocks noGrp="1"/>
          </p:cNvSpPr>
          <p:nvPr>
            <p:ph type="sldNum" sz="quarter" idx="12"/>
          </p:nvPr>
        </p:nvSpPr>
        <p:spPr/>
        <p:txBody>
          <a:bodyPr/>
          <a:lstStyle/>
          <a:p>
            <a:fld id="{1B28A32D-7DD9-4621-9E27-094577B52E47}" type="slidenum">
              <a:rPr lang="zh-TW" altLang="en-US" smtClean="0"/>
              <a:pPr/>
              <a:t>9</a:t>
            </a:fld>
            <a:endParaRPr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國立東華大學管理學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lebration">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國立東華大學管理學院</Template>
  <TotalTime>522</TotalTime>
  <Words>1019</Words>
  <Application>Microsoft Office PowerPoint</Application>
  <PresentationFormat>如螢幕大小 (4:3)</PresentationFormat>
  <Paragraphs>133</Paragraphs>
  <Slides>17</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17</vt:i4>
      </vt:variant>
    </vt:vector>
  </HeadingPairs>
  <TitlesOfParts>
    <vt:vector size="26" baseType="lpstr">
      <vt:lpstr>新細明體</vt:lpstr>
      <vt:lpstr>標楷體</vt:lpstr>
      <vt:lpstr>Arial</vt:lpstr>
      <vt:lpstr>Calibri</vt:lpstr>
      <vt:lpstr>Century</vt:lpstr>
      <vt:lpstr>Comic Sans MS</vt:lpstr>
      <vt:lpstr>Constantia</vt:lpstr>
      <vt:lpstr>Georgia</vt:lpstr>
      <vt:lpstr>國立東華大學管理學院</vt:lpstr>
      <vt:lpstr>國立東華大學資訊管理學系</vt:lpstr>
      <vt:lpstr>修讀碩士的理由</vt:lpstr>
      <vt:lpstr>如何在五年內修讀學碩雙學位？</vt:lpstr>
      <vt:lpstr>修讀學碩雙學位的優點（一）</vt:lpstr>
      <vt:lpstr>修讀學碩雙學位的優點（二）</vt:lpstr>
      <vt:lpstr>申請門檻</vt:lpstr>
      <vt:lpstr>甄選標準</vt:lpstr>
      <vt:lpstr>申請資料</vt:lpstr>
      <vt:lpstr>錄取名額</vt:lpstr>
      <vt:lpstr>系認可之他院（系）學程</vt:lpstr>
      <vt:lpstr>重要日期</vt:lpstr>
      <vt:lpstr>PowerPoint 簡報</vt:lpstr>
      <vt:lpstr>相關規定</vt:lpstr>
      <vt:lpstr>學分認抵</vt:lpstr>
      <vt:lpstr>重要規定</vt:lpstr>
      <vt:lpstr>獎勵</vt:lpstr>
      <vt:lpstr>歡迎申請！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國立東華大學管理學院</dc:title>
  <dc:creator>admin</dc:creator>
  <cp:lastModifiedBy>ERP</cp:lastModifiedBy>
  <cp:revision>49</cp:revision>
  <dcterms:created xsi:type="dcterms:W3CDTF">2012-05-17T01:23:05Z</dcterms:created>
  <dcterms:modified xsi:type="dcterms:W3CDTF">2019-05-10T08:04:08Z</dcterms:modified>
</cp:coreProperties>
</file>